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Nunito SemiBold"/>
      <p:regular r:id="rId19"/>
      <p:bold r:id="rId20"/>
      <p:italic r:id="rId21"/>
      <p:boldItalic r:id="rId22"/>
    </p:embeddedFont>
    <p:embeddedFont>
      <p:font typeface="Nuni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SemiBold-bold.fntdata"/><Relationship Id="rId22" Type="http://schemas.openxmlformats.org/officeDocument/2006/relationships/font" Target="fonts/NunitoSemiBold-boldItalic.fntdata"/><Relationship Id="rId21" Type="http://schemas.openxmlformats.org/officeDocument/2006/relationships/font" Target="fonts/NunitoSemiBold-italic.fntdata"/><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NunitoSemiBold-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60673207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60673207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5d914c7b2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d914c7b2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Release run sheet</a:t>
            </a:r>
            <a:endParaRPr/>
          </a:p>
          <a:p>
            <a:pPr indent="-298450" lvl="0" marL="457200" rtl="0" algn="l">
              <a:spcBef>
                <a:spcPts val="0"/>
              </a:spcBef>
              <a:spcAft>
                <a:spcPts val="0"/>
              </a:spcAft>
              <a:buSzPts val="1100"/>
              <a:buChar char="-"/>
            </a:pPr>
            <a:r>
              <a:rPr lang="en"/>
              <a:t>Release checklist</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77a87a72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7a87a72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8606732071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8606732071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5e035d617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e035d617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acfd653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acfd653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5d7f8fb4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d7f8fb4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860673207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60673207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5ed567d6a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ed567d6a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a:t>
            </a:r>
            <a:endParaRPr/>
          </a:p>
          <a:p>
            <a:pPr indent="-298450" lvl="0" marL="457200" rtl="0" algn="l">
              <a:spcBef>
                <a:spcPts val="0"/>
              </a:spcBef>
              <a:spcAft>
                <a:spcPts val="0"/>
              </a:spcAft>
              <a:buSzPts val="1100"/>
              <a:buChar char="-"/>
            </a:pPr>
            <a:r>
              <a:rPr lang="en"/>
              <a:t>At what point do we decide in this process that something is going to get built.  </a:t>
            </a:r>
            <a:endParaRPr/>
          </a:p>
          <a:p>
            <a:pPr indent="-298450" lvl="0" marL="457200" rtl="0" algn="l">
              <a:spcBef>
                <a:spcPts val="0"/>
              </a:spcBef>
              <a:spcAft>
                <a:spcPts val="0"/>
              </a:spcAft>
              <a:buSzPts val="1100"/>
              <a:buChar char="-"/>
            </a:pPr>
            <a:r>
              <a:rPr lang="en"/>
              <a:t>When do we decide to buy </a:t>
            </a:r>
            <a:r>
              <a:rPr lang="en"/>
              <a:t>versus</a:t>
            </a:r>
            <a:r>
              <a:rPr lang="en"/>
              <a:t> build. </a:t>
            </a:r>
            <a:endParaRPr/>
          </a:p>
          <a:p>
            <a:pPr indent="-298450" lvl="0" marL="457200" rtl="0" algn="l">
              <a:spcBef>
                <a:spcPts val="0"/>
              </a:spcBef>
              <a:spcAft>
                <a:spcPts val="0"/>
              </a:spcAft>
              <a:buSzPts val="1100"/>
              <a:buChar char="-"/>
            </a:pPr>
            <a:r>
              <a:rPr lang="en"/>
              <a:t>When do we consider RoI</a:t>
            </a:r>
            <a:endParaRPr/>
          </a:p>
          <a:p>
            <a:pPr indent="-298450" lvl="0" marL="457200" rtl="0" algn="l">
              <a:spcBef>
                <a:spcPts val="0"/>
              </a:spcBef>
              <a:spcAft>
                <a:spcPts val="0"/>
              </a:spcAft>
              <a:buSzPts val="1100"/>
              <a:buChar char="-"/>
            </a:pPr>
            <a:r>
              <a:rPr lang="en"/>
              <a:t>Does this process update the overall product roadmap in other areas</a:t>
            </a:r>
            <a:endParaRPr/>
          </a:p>
          <a:p>
            <a:pPr indent="-298450" lvl="0" marL="457200" rtl="0" algn="l">
              <a:spcBef>
                <a:spcPts val="0"/>
              </a:spcBef>
              <a:spcAft>
                <a:spcPts val="0"/>
              </a:spcAft>
              <a:buSzPts val="1100"/>
              <a:buChar char="-"/>
            </a:pPr>
            <a:r>
              <a:rPr lang="en"/>
              <a:t>What are the possible outcomes in this process - not a done deal that this results in a set of internal build requirements?</a:t>
            </a:r>
            <a:endParaRPr/>
          </a:p>
          <a:p>
            <a:pPr indent="-298450" lvl="0" marL="457200" rtl="0" algn="l">
              <a:spcBef>
                <a:spcPts val="0"/>
              </a:spcBef>
              <a:spcAft>
                <a:spcPts val="0"/>
              </a:spcAft>
              <a:buSzPts val="1100"/>
              <a:buChar char="-"/>
            </a:pPr>
            <a:r>
              <a:rPr lang="en"/>
              <a:t>Where do vision and user needs definition fit in</a:t>
            </a:r>
            <a:endParaRPr/>
          </a:p>
          <a:p>
            <a:pPr indent="-298450" lvl="0" marL="457200" rtl="0" algn="l">
              <a:spcBef>
                <a:spcPts val="0"/>
              </a:spcBef>
              <a:spcAft>
                <a:spcPts val="0"/>
              </a:spcAft>
              <a:buSzPts val="1100"/>
              <a:buChar char="-"/>
            </a:pPr>
            <a:r>
              <a:rPr lang="en"/>
              <a:t>Tools selection is not fixed and will depend on the feature and scope, so what is fixed here?</a:t>
            </a:r>
            <a:endParaRPr/>
          </a:p>
          <a:p>
            <a:pPr indent="-298450" lvl="0" marL="457200" rtl="0" algn="l">
              <a:spcBef>
                <a:spcPts val="0"/>
              </a:spcBef>
              <a:spcAft>
                <a:spcPts val="0"/>
              </a:spcAft>
              <a:buSzPts val="1100"/>
              <a:buChar char="-"/>
            </a:pPr>
            <a:r>
              <a:rPr lang="en"/>
              <a:t>How do we develop guiding principles around the choices to buy or build software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5d7f8fb4e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d7f8fb4e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Walk through with team lead to incorporate: sharing handover docs to read offline, then meeting to discuss and jointly creating the story backlog to discuss each requirement and acceptance criteria in detail</a:t>
            </a:r>
            <a:endParaRPr/>
          </a:p>
          <a:p>
            <a:pPr indent="0" lvl="0" marL="0" rtl="0" algn="l">
              <a:spcBef>
                <a:spcPts val="0"/>
              </a:spcBef>
              <a:spcAft>
                <a:spcPts val="0"/>
              </a:spcAft>
              <a:buNone/>
            </a:pPr>
            <a:r>
              <a:rPr lang="en"/>
              <a:t>Review feature with engineering te</a:t>
            </a:r>
            <a:r>
              <a:rPr lang="en"/>
              <a:t>am: team lead presents the feature to the engineering team.  Meeting can further refine requirements with the team and add additional implementation information / concerns to the story details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Handover needs:</a:t>
            </a:r>
            <a:endParaRPr/>
          </a:p>
          <a:p>
            <a:pPr indent="-298450" lvl="0" marL="457200" rtl="0" algn="l">
              <a:spcBef>
                <a:spcPts val="0"/>
              </a:spcBef>
              <a:spcAft>
                <a:spcPts val="0"/>
              </a:spcAft>
              <a:buSzPts val="1100"/>
              <a:buChar char="-"/>
            </a:pPr>
            <a:r>
              <a:rPr lang="en"/>
              <a:t>Articulate the value of what’s being built</a:t>
            </a:r>
            <a:endParaRPr/>
          </a:p>
          <a:p>
            <a:pPr indent="-298450" lvl="0" marL="457200" rtl="0" algn="l">
              <a:spcBef>
                <a:spcPts val="0"/>
              </a:spcBef>
              <a:spcAft>
                <a:spcPts val="0"/>
              </a:spcAft>
              <a:buSzPts val="1100"/>
              <a:buChar char="-"/>
            </a:pPr>
            <a:r>
              <a:rPr lang="en"/>
              <a:t>Product owner needs to have felt the key needs of the feature have been understood</a:t>
            </a:r>
            <a:endParaRPr/>
          </a:p>
          <a:p>
            <a:pPr indent="-298450" lvl="0" marL="457200" rtl="0" algn="l">
              <a:spcBef>
                <a:spcPts val="0"/>
              </a:spcBef>
              <a:spcAft>
                <a:spcPts val="0"/>
              </a:spcAft>
              <a:buSzPts val="1100"/>
              <a:buChar char="-"/>
            </a:pPr>
            <a:r>
              <a:rPr lang="en"/>
              <a:t>Engineering team needs to have understood the value(s) of the feature, areas of risk to test early, key things to be demonstrated and in what order</a:t>
            </a:r>
            <a:endParaRPr/>
          </a:p>
          <a:p>
            <a:pPr indent="-298450" lvl="0" marL="457200" rtl="0" algn="l">
              <a:spcBef>
                <a:spcPts val="0"/>
              </a:spcBef>
              <a:spcAft>
                <a:spcPts val="0"/>
              </a:spcAft>
              <a:buSzPts val="1100"/>
              <a:buChar char="-"/>
            </a:pPr>
            <a:r>
              <a:rPr lang="en"/>
              <a:t>Acceptance tests are locked 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Questions</a:t>
            </a:r>
            <a:endParaRPr/>
          </a:p>
          <a:p>
            <a:pPr indent="-298450" lvl="0" marL="457200" rtl="0" algn="l">
              <a:spcBef>
                <a:spcPts val="0"/>
              </a:spcBef>
              <a:spcAft>
                <a:spcPts val="0"/>
              </a:spcAft>
              <a:buSzPts val="1100"/>
              <a:buChar char="-"/>
            </a:pPr>
            <a:r>
              <a:rPr lang="en"/>
              <a:t>What documentation is mandatory (None) but checklists of concerns need to be </a:t>
            </a:r>
            <a:endParaRPr/>
          </a:p>
          <a:p>
            <a:pPr indent="-298450" lvl="0" marL="457200" rtl="0" algn="l">
              <a:spcBef>
                <a:spcPts val="0"/>
              </a:spcBef>
              <a:spcAft>
                <a:spcPts val="0"/>
              </a:spcAft>
              <a:buSzPts val="1100"/>
              <a:buChar char="-"/>
            </a:pPr>
            <a:r>
              <a:rPr lang="en"/>
              <a:t>Why do we have two separate transfer meetings PO-Team lead, Team lead -&gt; Team</a:t>
            </a:r>
            <a:endParaRPr/>
          </a:p>
          <a:p>
            <a:pPr indent="-298450" lvl="0" marL="457200" rtl="0" algn="l">
              <a:spcBef>
                <a:spcPts val="0"/>
              </a:spcBef>
              <a:spcAft>
                <a:spcPts val="0"/>
              </a:spcAft>
              <a:buSzPts val="1100"/>
              <a:buChar char="-"/>
            </a:pPr>
            <a:r>
              <a:rPr lang="en"/>
              <a:t>When do we define tests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5edb6f450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edb6f450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a:t>
            </a:r>
            <a:endParaRPr/>
          </a:p>
          <a:p>
            <a:pPr indent="-298450" lvl="0" marL="457200" rtl="0" algn="l">
              <a:spcBef>
                <a:spcPts val="0"/>
              </a:spcBef>
              <a:spcAft>
                <a:spcPts val="0"/>
              </a:spcAft>
              <a:buSzPts val="1100"/>
              <a:buChar char="-"/>
            </a:pPr>
            <a:r>
              <a:rPr lang="en"/>
              <a:t>Big change from now is QA only testing acceptance criteria at the end</a:t>
            </a:r>
            <a:endParaRPr/>
          </a:p>
          <a:p>
            <a:pPr indent="-298450" lvl="0" marL="457200" rtl="0" algn="l">
              <a:spcBef>
                <a:spcPts val="0"/>
              </a:spcBef>
              <a:spcAft>
                <a:spcPts val="0"/>
              </a:spcAft>
              <a:buSzPts val="1100"/>
              <a:buChar char="-"/>
            </a:pPr>
            <a:r>
              <a:rPr lang="en"/>
              <a:t>Frequent reviewing / demos needed in the case of UI heavy features</a:t>
            </a:r>
            <a:endParaRPr/>
          </a:p>
          <a:p>
            <a:pPr indent="-298450" lvl="0" marL="457200" rtl="0" algn="l">
              <a:spcBef>
                <a:spcPts val="0"/>
              </a:spcBef>
              <a:spcAft>
                <a:spcPts val="0"/>
              </a:spcAft>
              <a:buSzPts val="1100"/>
              <a:buChar char="-"/>
            </a:pPr>
            <a:r>
              <a:rPr lang="en"/>
              <a:t>How does feature testing </a:t>
            </a:r>
            <a:r>
              <a:rPr lang="en"/>
              <a:t>coincide</a:t>
            </a:r>
            <a:r>
              <a:rPr lang="en"/>
              <a:t> with sprints? -&gt; Answer: it doesn’t need to, but best if it does through good planning.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60673207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60673207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5d914c7b2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d914c7b2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Walk through with team lead to incorporate: jointly creating the story backlog to discuss each requirement and acceptance criteria in detail</a:t>
            </a:r>
            <a:endParaRPr/>
          </a:p>
          <a:p>
            <a:pPr indent="0" lvl="0" marL="0" rtl="0" algn="l">
              <a:spcBef>
                <a:spcPts val="0"/>
              </a:spcBef>
              <a:spcAft>
                <a:spcPts val="0"/>
              </a:spcAft>
              <a:buNone/>
            </a:pPr>
            <a:r>
              <a:rPr lang="en"/>
              <a:t>Review feature with engineering team: team lead can further refine with the team and add additional implementation information / concerns to the story details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2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8" name="Shape 8"/>
        <p:cNvGrpSpPr/>
        <p:nvPr/>
      </p:nvGrpSpPr>
      <p:grpSpPr>
        <a:xfrm>
          <a:off x="0" y="0"/>
          <a:ext cx="0" cy="0"/>
          <a:chOff x="0" y="0"/>
          <a:chExt cx="0" cy="0"/>
        </a:xfrm>
      </p:grpSpPr>
      <p:sp>
        <p:nvSpPr>
          <p:cNvPr id="9" name="Google Shape;9;p2"/>
          <p:cNvSpPr txBox="1"/>
          <p:nvPr>
            <p:ph type="title"/>
          </p:nvPr>
        </p:nvSpPr>
        <p:spPr>
          <a:xfrm>
            <a:off x="4693444" y="2053615"/>
            <a:ext cx="40272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1" sz="2700">
                <a:latin typeface="Nunito"/>
                <a:ea typeface="Nunito"/>
                <a:cs typeface="Nunito"/>
                <a:sym typeface="Nunito"/>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id="10" name="Google Shape;10;p2"/>
          <p:cNvPicPr preferRelativeResize="0"/>
          <p:nvPr/>
        </p:nvPicPr>
        <p:blipFill rotWithShape="1">
          <a:blip r:embed="rId2">
            <a:alphaModFix/>
          </a:blip>
          <a:srcRect b="0" l="0" r="0" t="0"/>
          <a:stretch/>
        </p:blipFill>
        <p:spPr>
          <a:xfrm>
            <a:off x="7821472" y="78581"/>
            <a:ext cx="1135856" cy="1135856"/>
          </a:xfrm>
          <a:prstGeom prst="rect">
            <a:avLst/>
          </a:prstGeom>
          <a:noFill/>
          <a:ln>
            <a:noFill/>
          </a:ln>
        </p:spPr>
      </p:pic>
      <p:sp>
        <p:nvSpPr>
          <p:cNvPr id="11" name="Google Shape;11;p2"/>
          <p:cNvSpPr txBox="1"/>
          <p:nvPr>
            <p:ph idx="1" type="subTitle"/>
          </p:nvPr>
        </p:nvSpPr>
        <p:spPr>
          <a:xfrm>
            <a:off x="4693443" y="2783527"/>
            <a:ext cx="40272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grpSp>
        <p:nvGrpSpPr>
          <p:cNvPr id="12" name="Google Shape;12;p2"/>
          <p:cNvGrpSpPr/>
          <p:nvPr/>
        </p:nvGrpSpPr>
        <p:grpSpPr>
          <a:xfrm>
            <a:off x="0" y="-334"/>
            <a:ext cx="6070775" cy="5150359"/>
            <a:chOff x="0" y="-446"/>
            <a:chExt cx="8094367" cy="6867145"/>
          </a:xfrm>
        </p:grpSpPr>
        <p:pic>
          <p:nvPicPr>
            <p:cNvPr descr="Image" id="13" name="Google Shape;13;p2"/>
            <p:cNvPicPr preferRelativeResize="0"/>
            <p:nvPr/>
          </p:nvPicPr>
          <p:blipFill rotWithShape="1">
            <a:blip r:embed="rId3">
              <a:alphaModFix/>
            </a:blip>
            <a:srcRect b="0" l="0" r="0" t="0"/>
            <a:stretch/>
          </p:blipFill>
          <p:spPr>
            <a:xfrm>
              <a:off x="0" y="3695"/>
              <a:ext cx="8094367" cy="6858000"/>
            </a:xfrm>
            <a:prstGeom prst="rect">
              <a:avLst/>
            </a:prstGeom>
            <a:noFill/>
            <a:ln>
              <a:noFill/>
            </a:ln>
          </p:spPr>
        </p:pic>
        <p:pic>
          <p:nvPicPr>
            <p:cNvPr descr="Image" id="14" name="Google Shape;14;p2"/>
            <p:cNvPicPr preferRelativeResize="0"/>
            <p:nvPr/>
          </p:nvPicPr>
          <p:blipFill rotWithShape="1">
            <a:blip r:embed="rId4">
              <a:alphaModFix amt="72000"/>
            </a:blip>
            <a:srcRect b="0" l="0" r="0" t="0"/>
            <a:stretch/>
          </p:blipFill>
          <p:spPr>
            <a:xfrm>
              <a:off x="0" y="-446"/>
              <a:ext cx="7119845" cy="6867145"/>
            </a:xfrm>
            <a:prstGeom prst="rect">
              <a:avLst/>
            </a:prstGeom>
            <a:noFill/>
            <a:ln>
              <a:noFill/>
            </a:ln>
          </p:spPr>
        </p:pic>
      </p:grpSp>
      <p:cxnSp>
        <p:nvCxnSpPr>
          <p:cNvPr id="15" name="Google Shape;15;p2"/>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16" name="Google Shape;16;p2"/>
          <p:cNvSpPr txBox="1"/>
          <p:nvPr>
            <p:ph idx="11" type="ftr"/>
          </p:nvPr>
        </p:nvSpPr>
        <p:spPr>
          <a:xfrm>
            <a:off x="6304976" y="4316825"/>
            <a:ext cx="2415600" cy="330900"/>
          </a:xfrm>
          <a:prstGeom prst="rect">
            <a:avLst/>
          </a:prstGeom>
          <a:noFill/>
          <a:ln>
            <a:noFill/>
          </a:ln>
        </p:spPr>
        <p:txBody>
          <a:bodyPr anchorCtr="0" anchor="t" bIns="34275" lIns="68575" spcFirstLastPara="1" rIns="68575" wrap="square" tIns="34275">
            <a:noAutofit/>
          </a:bodyPr>
          <a:lstStyle>
            <a:lvl1pPr lvl="0" marR="0" rtl="0" algn="ctr">
              <a:spcBef>
                <a:spcPts val="0"/>
              </a:spcBef>
              <a:spcAft>
                <a:spcPts val="0"/>
              </a:spcAft>
              <a:buSzPts val="1100"/>
              <a:buNone/>
              <a:defRPr b="0" i="0" sz="1500" u="none" cap="none" strike="noStrike">
                <a:solidFill>
                  <a:schemeClr val="dk1"/>
                </a:solidFill>
                <a:latin typeface="Nunito"/>
                <a:ea typeface="Nunito"/>
                <a:cs typeface="Nunito"/>
                <a:sym typeface="Nunito"/>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7" name="Google Shape;17;p2"/>
          <p:cNvSpPr txBox="1"/>
          <p:nvPr/>
        </p:nvSpPr>
        <p:spPr>
          <a:xfrm>
            <a:off x="6304976" y="4944059"/>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700" u="none" cap="none" strike="noStrike">
                <a:solidFill>
                  <a:schemeClr val="dk1"/>
                </a:solidFill>
                <a:latin typeface="Nunito"/>
                <a:ea typeface="Nunito"/>
                <a:cs typeface="Nunito"/>
                <a:sym typeface="Nunito"/>
              </a:rPr>
              <a:t>© 2019 KOKO Networks Limited – Proprietary &amp; Confidential </a:t>
            </a:r>
            <a:endParaRPr sz="10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85"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b="0" l="0" r="0" t="0"/>
          <a:stretch/>
        </p:blipFill>
        <p:spPr>
          <a:xfrm>
            <a:off x="-6532" y="0"/>
            <a:ext cx="9148466" cy="5143500"/>
          </a:xfrm>
          <a:prstGeom prst="rect">
            <a:avLst/>
          </a:prstGeom>
          <a:noFill/>
          <a:ln>
            <a:noFill/>
          </a:ln>
        </p:spPr>
      </p:pic>
      <p:pic>
        <p:nvPicPr>
          <p:cNvPr descr="Image" id="87" name="Google Shape;87;p11"/>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88" name="Google Shape;88;p1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89" name="Google Shape;89;p11"/>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90" name="Google Shape;90;p11"/>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91" name="Google Shape;91;p11"/>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92" name="Google Shape;92;p11"/>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93" name="Shape 93"/>
        <p:cNvGrpSpPr/>
        <p:nvPr/>
      </p:nvGrpSpPr>
      <p:grpSpPr>
        <a:xfrm>
          <a:off x="0" y="0"/>
          <a:ext cx="0" cy="0"/>
          <a:chOff x="0" y="0"/>
          <a:chExt cx="0" cy="0"/>
        </a:xfrm>
      </p:grpSpPr>
      <p:pic>
        <p:nvPicPr>
          <p:cNvPr id="94" name="Google Shape;94;p12"/>
          <p:cNvPicPr preferRelativeResize="0"/>
          <p:nvPr/>
        </p:nvPicPr>
        <p:blipFill rotWithShape="1">
          <a:blip r:embed="rId2">
            <a:alphaModFix/>
          </a:blip>
          <a:srcRect b="0" l="0" r="0" t="0"/>
          <a:stretch/>
        </p:blipFill>
        <p:spPr>
          <a:xfrm>
            <a:off x="-4465" y="0"/>
            <a:ext cx="9148466" cy="5143500"/>
          </a:xfrm>
          <a:prstGeom prst="rect">
            <a:avLst/>
          </a:prstGeom>
          <a:noFill/>
          <a:ln>
            <a:noFill/>
          </a:ln>
        </p:spPr>
      </p:pic>
      <p:pic>
        <p:nvPicPr>
          <p:cNvPr descr="Image" id="95" name="Google Shape;95;p12"/>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96" name="Google Shape;96;p1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97" name="Google Shape;97;p12"/>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98" name="Google Shape;98;p12"/>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99" name="Google Shape;99;p12"/>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00" name="Google Shape;100;p12"/>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b="0" l="0" r="0" t="0"/>
          <a:stretch/>
        </p:blipFill>
        <p:spPr>
          <a:xfrm>
            <a:off x="-1" y="-13872"/>
            <a:ext cx="9141714" cy="5171245"/>
          </a:xfrm>
          <a:prstGeom prst="rect">
            <a:avLst/>
          </a:prstGeom>
          <a:noFill/>
          <a:ln>
            <a:noFill/>
          </a:ln>
        </p:spPr>
      </p:pic>
      <p:pic>
        <p:nvPicPr>
          <p:cNvPr descr="Image" id="103" name="Google Shape;103;p13"/>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04" name="Google Shape;104;p1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05" name="Google Shape;105;p13"/>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06" name="Google Shape;106;p13"/>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07" name="Google Shape;107;p13"/>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08" name="Google Shape;108;p13"/>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109" name="Shape 109"/>
        <p:cNvGrpSpPr/>
        <p:nvPr/>
      </p:nvGrpSpPr>
      <p:grpSpPr>
        <a:xfrm>
          <a:off x="0" y="0"/>
          <a:ext cx="0" cy="0"/>
          <a:chOff x="0" y="0"/>
          <a:chExt cx="0" cy="0"/>
        </a:xfrm>
      </p:grpSpPr>
      <p:pic>
        <p:nvPicPr>
          <p:cNvPr id="110" name="Google Shape;110;p14"/>
          <p:cNvPicPr preferRelativeResize="0"/>
          <p:nvPr/>
        </p:nvPicPr>
        <p:blipFill rotWithShape="1">
          <a:blip r:embed="rId2">
            <a:alphaModFix/>
          </a:blip>
          <a:srcRect b="0" l="0" r="0" t="0"/>
          <a:stretch/>
        </p:blipFill>
        <p:spPr>
          <a:xfrm>
            <a:off x="-4762" y="0"/>
            <a:ext cx="9153526" cy="5146345"/>
          </a:xfrm>
          <a:prstGeom prst="rect">
            <a:avLst/>
          </a:prstGeom>
          <a:noFill/>
          <a:ln>
            <a:noFill/>
          </a:ln>
        </p:spPr>
      </p:pic>
      <p:pic>
        <p:nvPicPr>
          <p:cNvPr descr="Image" id="111" name="Google Shape;111;p14"/>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12" name="Google Shape;112;p1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3" name="Google Shape;113;p14"/>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14" name="Google Shape;114;p14"/>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15" name="Google Shape;115;p14"/>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16" name="Google Shape;116;p14"/>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17" name="Shape 117"/>
        <p:cNvGrpSpPr/>
        <p:nvPr/>
      </p:nvGrpSpPr>
      <p:grpSpPr>
        <a:xfrm>
          <a:off x="0" y="0"/>
          <a:ext cx="0" cy="0"/>
          <a:chOff x="0" y="0"/>
          <a:chExt cx="0" cy="0"/>
        </a:xfrm>
      </p:grpSpPr>
      <p:pic>
        <p:nvPicPr>
          <p:cNvPr id="118" name="Google Shape;118;p15"/>
          <p:cNvPicPr preferRelativeResize="0"/>
          <p:nvPr/>
        </p:nvPicPr>
        <p:blipFill rotWithShape="1">
          <a:blip r:embed="rId2">
            <a:alphaModFix/>
          </a:blip>
          <a:srcRect b="0" l="0" r="0" t="0"/>
          <a:stretch/>
        </p:blipFill>
        <p:spPr>
          <a:xfrm>
            <a:off x="0" y="0"/>
            <a:ext cx="9148466" cy="5143500"/>
          </a:xfrm>
          <a:prstGeom prst="rect">
            <a:avLst/>
          </a:prstGeom>
          <a:noFill/>
          <a:ln>
            <a:noFill/>
          </a:ln>
        </p:spPr>
      </p:pic>
      <p:pic>
        <p:nvPicPr>
          <p:cNvPr descr="Image" id="119" name="Google Shape;119;p15"/>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20" name="Google Shape;120;p1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21" name="Google Shape;121;p15"/>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22" name="Google Shape;122;p15"/>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23" name="Google Shape;123;p15"/>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24" name="Google Shape;124;p15"/>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5" name="Shape 125"/>
        <p:cNvGrpSpPr/>
        <p:nvPr/>
      </p:nvGrpSpPr>
      <p:grpSpPr>
        <a:xfrm>
          <a:off x="0" y="0"/>
          <a:ext cx="0" cy="0"/>
          <a:chOff x="0" y="0"/>
          <a:chExt cx="0" cy="0"/>
        </a:xfrm>
      </p:grpSpPr>
      <p:pic>
        <p:nvPicPr>
          <p:cNvPr descr="Image" id="126" name="Google Shape;126;p16"/>
          <p:cNvPicPr preferRelativeResize="0"/>
          <p:nvPr/>
        </p:nvPicPr>
        <p:blipFill rotWithShape="1">
          <a:blip r:embed="rId2">
            <a:alphaModFix/>
          </a:blip>
          <a:srcRect b="0" l="0" r="0" t="0"/>
          <a:stretch/>
        </p:blipFill>
        <p:spPr>
          <a:xfrm>
            <a:off x="0" y="0"/>
            <a:ext cx="9143999" cy="5143500"/>
          </a:xfrm>
          <a:prstGeom prst="rect">
            <a:avLst/>
          </a:prstGeom>
          <a:noFill/>
          <a:ln>
            <a:noFill/>
          </a:ln>
        </p:spPr>
      </p:pic>
      <p:pic>
        <p:nvPicPr>
          <p:cNvPr descr="Image" id="127" name="Google Shape;127;p16"/>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28" name="Google Shape;128;p16"/>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29" name="Google Shape;129;p16"/>
          <p:cNvPicPr preferRelativeResize="0"/>
          <p:nvPr/>
        </p:nvPicPr>
        <p:blipFill rotWithShape="1">
          <a:blip r:embed="rId4">
            <a:alphaModFix/>
          </a:blip>
          <a:srcRect b="0" l="0" r="0" t="0"/>
          <a:stretch/>
        </p:blipFill>
        <p:spPr>
          <a:xfrm>
            <a:off x="5158112" y="2078403"/>
            <a:ext cx="162001" cy="153993"/>
          </a:xfrm>
          <a:prstGeom prst="rect">
            <a:avLst/>
          </a:prstGeom>
          <a:noFill/>
          <a:ln>
            <a:noFill/>
          </a:ln>
        </p:spPr>
      </p:pic>
      <p:pic>
        <p:nvPicPr>
          <p:cNvPr descr="Image" id="130" name="Google Shape;130;p16"/>
          <p:cNvPicPr preferRelativeResize="0"/>
          <p:nvPr/>
        </p:nvPicPr>
        <p:blipFill rotWithShape="1">
          <a:blip r:embed="rId5">
            <a:alphaModFix/>
          </a:blip>
          <a:srcRect b="0" l="0" r="0" t="0"/>
          <a:stretch/>
        </p:blipFill>
        <p:spPr>
          <a:xfrm>
            <a:off x="7116468" y="2067660"/>
            <a:ext cx="116333" cy="175479"/>
          </a:xfrm>
          <a:prstGeom prst="rect">
            <a:avLst/>
          </a:prstGeom>
          <a:noFill/>
          <a:ln>
            <a:noFill/>
          </a:ln>
        </p:spPr>
      </p:pic>
      <p:sp>
        <p:nvSpPr>
          <p:cNvPr id="131" name="Google Shape;131;p16"/>
          <p:cNvSpPr txBox="1"/>
          <p:nvPr/>
        </p:nvSpPr>
        <p:spPr>
          <a:xfrm>
            <a:off x="7281870" y="2079230"/>
            <a:ext cx="1495800" cy="17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32" name="Google Shape;132;p16"/>
          <p:cNvSpPr txBox="1"/>
          <p:nvPr/>
        </p:nvSpPr>
        <p:spPr>
          <a:xfrm>
            <a:off x="5302961" y="2077662"/>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900">
                <a:solidFill>
                  <a:schemeClr val="dk1"/>
                </a:solidFill>
                <a:latin typeface="Nunito SemiBold"/>
                <a:ea typeface="Nunito SemiBold"/>
                <a:cs typeface="Nunito SemiBold"/>
                <a:sym typeface="Nunito SemiBold"/>
              </a:rPr>
              <a:t>enquiries@kokonetworks.com</a:t>
            </a:r>
            <a:endParaRPr b="0" sz="900">
              <a:solidFill>
                <a:schemeClr val="dk1"/>
              </a:solidFill>
              <a:latin typeface="Nunito SemiBold"/>
              <a:ea typeface="Nunito SemiBold"/>
              <a:cs typeface="Nunito SemiBold"/>
              <a:sym typeface="Nunito SemiBold"/>
            </a:endParaRPr>
          </a:p>
        </p:txBody>
      </p:sp>
      <p:sp>
        <p:nvSpPr>
          <p:cNvPr id="133" name="Google Shape;133;p16"/>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34" name="Google Shape;134;p16"/>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please contact:</a:t>
            </a:r>
            <a:endParaRPr b="0" sz="2400">
              <a:solidFill>
                <a:schemeClr val="dk1"/>
              </a:solidFill>
              <a:latin typeface="Nunito SemiBold"/>
              <a:ea typeface="Nunito SemiBold"/>
              <a:cs typeface="Nunito SemiBold"/>
              <a:sym typeface="Nunito SemiBold"/>
            </a:endParaRPr>
          </a:p>
        </p:txBody>
      </p:sp>
      <p:sp>
        <p:nvSpPr>
          <p:cNvPr id="135" name="Google Shape;135;p16"/>
          <p:cNvSpPr txBox="1"/>
          <p:nvPr/>
        </p:nvSpPr>
        <p:spPr>
          <a:xfrm>
            <a:off x="6277661" y="4944045"/>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dk1"/>
                </a:solidFill>
                <a:latin typeface="Nunito"/>
                <a:ea typeface="Nunito"/>
                <a:cs typeface="Nunito"/>
                <a:sym typeface="Nunito"/>
              </a:rPr>
              <a:t>© 2019 KOKO Networks Limited – Proprietary &amp; Confidential </a:t>
            </a:r>
            <a:endParaRPr sz="10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36" name="Shape 136"/>
        <p:cNvGrpSpPr/>
        <p:nvPr/>
      </p:nvGrpSpPr>
      <p:grpSpPr>
        <a:xfrm>
          <a:off x="0" y="0"/>
          <a:ext cx="0" cy="0"/>
          <a:chOff x="0" y="0"/>
          <a:chExt cx="0" cy="0"/>
        </a:xfrm>
      </p:grpSpPr>
      <p:pic>
        <p:nvPicPr>
          <p:cNvPr descr="Image" id="137" name="Google Shape;137;p17"/>
          <p:cNvPicPr preferRelativeResize="0"/>
          <p:nvPr/>
        </p:nvPicPr>
        <p:blipFill rotWithShape="1">
          <a:blip r:embed="rId2">
            <a:alphaModFix/>
          </a:blip>
          <a:srcRect b="0" l="0" r="0" t="0"/>
          <a:stretch/>
        </p:blipFill>
        <p:spPr>
          <a:xfrm>
            <a:off x="0" y="0"/>
            <a:ext cx="9143999" cy="5143500"/>
          </a:xfrm>
          <a:prstGeom prst="rect">
            <a:avLst/>
          </a:prstGeom>
          <a:noFill/>
          <a:ln>
            <a:noFill/>
          </a:ln>
        </p:spPr>
      </p:pic>
      <p:pic>
        <p:nvPicPr>
          <p:cNvPr descr="Image" id="138" name="Google Shape;138;p17"/>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39" name="Google Shape;139;p17"/>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0" name="Google Shape;140;p17"/>
          <p:cNvPicPr preferRelativeResize="0"/>
          <p:nvPr/>
        </p:nvPicPr>
        <p:blipFill rotWithShape="1">
          <a:blip r:embed="rId4">
            <a:alphaModFix/>
          </a:blip>
          <a:srcRect b="0" l="0" r="0" t="0"/>
          <a:stretch/>
        </p:blipFill>
        <p:spPr>
          <a:xfrm>
            <a:off x="5158112" y="2078403"/>
            <a:ext cx="162001" cy="153993"/>
          </a:xfrm>
          <a:prstGeom prst="rect">
            <a:avLst/>
          </a:prstGeom>
          <a:noFill/>
          <a:ln>
            <a:noFill/>
          </a:ln>
        </p:spPr>
      </p:pic>
      <p:pic>
        <p:nvPicPr>
          <p:cNvPr descr="Image" id="141" name="Google Shape;141;p17"/>
          <p:cNvPicPr preferRelativeResize="0"/>
          <p:nvPr/>
        </p:nvPicPr>
        <p:blipFill rotWithShape="1">
          <a:blip r:embed="rId5">
            <a:alphaModFix/>
          </a:blip>
          <a:srcRect b="0" l="0" r="0" t="0"/>
          <a:stretch/>
        </p:blipFill>
        <p:spPr>
          <a:xfrm>
            <a:off x="7116468" y="2067660"/>
            <a:ext cx="116333" cy="175479"/>
          </a:xfrm>
          <a:prstGeom prst="rect">
            <a:avLst/>
          </a:prstGeom>
          <a:noFill/>
          <a:ln>
            <a:noFill/>
          </a:ln>
        </p:spPr>
      </p:pic>
      <p:sp>
        <p:nvSpPr>
          <p:cNvPr id="142" name="Google Shape;142;p17"/>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143" name="Google Shape;143;p17"/>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44" name="Google Shape;144;p17"/>
          <p:cNvSpPr txBox="1"/>
          <p:nvPr/>
        </p:nvSpPr>
        <p:spPr>
          <a:xfrm>
            <a:off x="6277661" y="4944045"/>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dk1"/>
                </a:solidFill>
                <a:latin typeface="Nunito"/>
                <a:ea typeface="Nunito"/>
                <a:cs typeface="Nunito"/>
                <a:sym typeface="Nunito"/>
              </a:rPr>
              <a:t>© 2019 KOKO Networks Limited – Proprietary &amp; Confidential </a:t>
            </a:r>
            <a:endParaRPr sz="1000"/>
          </a:p>
        </p:txBody>
      </p:sp>
      <p:sp>
        <p:nvSpPr>
          <p:cNvPr id="145" name="Google Shape;145;p17"/>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please contact:</a:t>
            </a:r>
            <a:endParaRPr b="0" sz="2400">
              <a:solidFill>
                <a:schemeClr val="dk1"/>
              </a:solidFill>
              <a:latin typeface="Nunito SemiBold"/>
              <a:ea typeface="Nunito SemiBold"/>
              <a:cs typeface="Nunito SemiBold"/>
              <a:sym typeface="Nunito SemiBold"/>
            </a:endParaRPr>
          </a:p>
        </p:txBody>
      </p:sp>
      <p:sp>
        <p:nvSpPr>
          <p:cNvPr id="146" name="Google Shape;146;p17"/>
          <p:cNvSpPr txBox="1"/>
          <p:nvPr/>
        </p:nvSpPr>
        <p:spPr>
          <a:xfrm>
            <a:off x="7281870" y="2079230"/>
            <a:ext cx="1495800" cy="17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47" name="Google Shape;147;p17"/>
          <p:cNvSpPr txBox="1"/>
          <p:nvPr/>
        </p:nvSpPr>
        <p:spPr>
          <a:xfrm>
            <a:off x="5302961" y="2077662"/>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900">
                <a:solidFill>
                  <a:schemeClr val="dk1"/>
                </a:solidFill>
                <a:latin typeface="Nunito SemiBold"/>
                <a:ea typeface="Nunito SemiBold"/>
                <a:cs typeface="Nunito SemiBold"/>
                <a:sym typeface="Nunito SemiBold"/>
              </a:rPr>
              <a:t>enquiries@kokonetworks.com</a:t>
            </a:r>
            <a:endParaRPr b="0" sz="9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48" name="Shape 148"/>
        <p:cNvGrpSpPr/>
        <p:nvPr/>
      </p:nvGrpSpPr>
      <p:grpSpPr>
        <a:xfrm>
          <a:off x="0" y="0"/>
          <a:ext cx="0" cy="0"/>
          <a:chOff x="0" y="0"/>
          <a:chExt cx="0" cy="0"/>
        </a:xfrm>
      </p:grpSpPr>
      <p:pic>
        <p:nvPicPr>
          <p:cNvPr descr="Image" id="149" name="Google Shape;149;p18"/>
          <p:cNvPicPr preferRelativeResize="0"/>
          <p:nvPr/>
        </p:nvPicPr>
        <p:blipFill rotWithShape="1">
          <a:blip r:embed="rId2">
            <a:alphaModFix/>
          </a:blip>
          <a:srcRect b="0" l="0" r="0" t="0"/>
          <a:stretch/>
        </p:blipFill>
        <p:spPr>
          <a:xfrm>
            <a:off x="0" y="0"/>
            <a:ext cx="9143999" cy="5143500"/>
          </a:xfrm>
          <a:prstGeom prst="rect">
            <a:avLst/>
          </a:prstGeom>
          <a:noFill/>
          <a:ln>
            <a:noFill/>
          </a:ln>
        </p:spPr>
      </p:pic>
      <p:pic>
        <p:nvPicPr>
          <p:cNvPr descr="Image" id="150" name="Google Shape;150;p18"/>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151" name="Google Shape;151;p18"/>
          <p:cNvSpPr txBox="1"/>
          <p:nvPr>
            <p:ph idx="1" type="subTitle"/>
          </p:nvPr>
        </p:nvSpPr>
        <p:spPr>
          <a:xfrm>
            <a:off x="5142323" y="1935629"/>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52" name="Google Shape;152;p18"/>
          <p:cNvSpPr txBox="1"/>
          <p:nvPr/>
        </p:nvSpPr>
        <p:spPr>
          <a:xfrm>
            <a:off x="6277661" y="4944045"/>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dk1"/>
                </a:solidFill>
                <a:latin typeface="Nunito"/>
                <a:ea typeface="Nunito"/>
                <a:cs typeface="Nunito"/>
                <a:sym typeface="Nunito"/>
              </a:rPr>
              <a:t>© 2019 KOKO Networks Limited – Proprietary &amp; Confidential </a:t>
            </a:r>
            <a:endParaRPr sz="10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1_Blank slide">
    <p:spTree>
      <p:nvGrpSpPr>
        <p:cNvPr id="153" name="Shape 153"/>
        <p:cNvGrpSpPr/>
        <p:nvPr/>
      </p:nvGrpSpPr>
      <p:grpSpPr>
        <a:xfrm>
          <a:off x="0" y="0"/>
          <a:ext cx="0" cy="0"/>
          <a:chOff x="0" y="0"/>
          <a:chExt cx="0" cy="0"/>
        </a:xfrm>
      </p:grpSpPr>
      <p:pic>
        <p:nvPicPr>
          <p:cNvPr descr="Image" id="154" name="Google Shape;154;p19"/>
          <p:cNvPicPr preferRelativeResize="0"/>
          <p:nvPr/>
        </p:nvPicPr>
        <p:blipFill rotWithShape="1">
          <a:blip r:embed="rId2">
            <a:alphaModFix amt="71750"/>
          </a:blip>
          <a:srcRect b="0" l="0" r="0" t="0"/>
          <a:stretch/>
        </p:blipFill>
        <p:spPr>
          <a:xfrm>
            <a:off x="-1" y="1"/>
            <a:ext cx="900113" cy="707230"/>
          </a:xfrm>
          <a:prstGeom prst="rect">
            <a:avLst/>
          </a:prstGeom>
          <a:noFill/>
          <a:ln>
            <a:noFill/>
          </a:ln>
        </p:spPr>
      </p:pic>
      <p:pic>
        <p:nvPicPr>
          <p:cNvPr descr="Image" id="155" name="Google Shape;155;p19"/>
          <p:cNvPicPr preferRelativeResize="0"/>
          <p:nvPr/>
        </p:nvPicPr>
        <p:blipFill rotWithShape="1">
          <a:blip r:embed="rId3">
            <a:alphaModFix/>
          </a:blip>
          <a:srcRect b="0" l="0" r="0" t="0"/>
          <a:stretch/>
        </p:blipFill>
        <p:spPr>
          <a:xfrm>
            <a:off x="116348" y="113911"/>
            <a:ext cx="320113" cy="415110"/>
          </a:xfrm>
          <a:prstGeom prst="rect">
            <a:avLst/>
          </a:prstGeom>
          <a:noFill/>
          <a:ln>
            <a:noFill/>
          </a:ln>
        </p:spPr>
      </p:pic>
      <p:cxnSp>
        <p:nvCxnSpPr>
          <p:cNvPr id="156" name="Google Shape;156;p19"/>
          <p:cNvCxnSpPr/>
          <p:nvPr/>
        </p:nvCxnSpPr>
        <p:spPr>
          <a:xfrm>
            <a:off x="436460" y="697012"/>
            <a:ext cx="8168400" cy="0"/>
          </a:xfrm>
          <a:prstGeom prst="straightConnector1">
            <a:avLst/>
          </a:prstGeom>
          <a:noFill/>
          <a:ln cap="flat" cmpd="sng" w="19050">
            <a:solidFill>
              <a:srgbClr val="65D9F8"/>
            </a:solidFill>
            <a:prstDash val="solid"/>
            <a:miter lim="400000"/>
            <a:headEnd len="sm" w="sm" type="none"/>
            <a:tailEnd len="sm" w="sm" type="none"/>
          </a:ln>
        </p:spPr>
      </p:cxnSp>
      <p:cxnSp>
        <p:nvCxnSpPr>
          <p:cNvPr id="157" name="Google Shape;157;p19"/>
          <p:cNvCxnSpPr/>
          <p:nvPr/>
        </p:nvCxnSpPr>
        <p:spPr>
          <a:xfrm>
            <a:off x="436460" y="4757317"/>
            <a:ext cx="8168400" cy="10200"/>
          </a:xfrm>
          <a:prstGeom prst="straightConnector1">
            <a:avLst/>
          </a:prstGeom>
          <a:noFill/>
          <a:ln cap="flat" cmpd="sng" w="12700">
            <a:solidFill>
              <a:srgbClr val="000000"/>
            </a:solidFill>
            <a:prstDash val="solid"/>
            <a:miter lim="400000"/>
            <a:headEnd len="sm" w="sm" type="none"/>
            <a:tailEnd len="sm" w="sm" type="none"/>
          </a:ln>
        </p:spPr>
      </p:cxnSp>
      <p:pic>
        <p:nvPicPr>
          <p:cNvPr descr="Image" id="158" name="Google Shape;158;p19"/>
          <p:cNvPicPr preferRelativeResize="0"/>
          <p:nvPr/>
        </p:nvPicPr>
        <p:blipFill rotWithShape="1">
          <a:blip r:embed="rId4">
            <a:alphaModFix amt="71750"/>
          </a:blip>
          <a:srcRect b="0" l="0" r="0" t="0"/>
          <a:stretch/>
        </p:blipFill>
        <p:spPr>
          <a:xfrm rot="10800000">
            <a:off x="8604985" y="4757314"/>
            <a:ext cx="539013" cy="386183"/>
          </a:xfrm>
          <a:prstGeom prst="rect">
            <a:avLst/>
          </a:prstGeom>
          <a:noFill/>
          <a:ln>
            <a:noFill/>
          </a:ln>
        </p:spPr>
      </p:pic>
      <p:sp>
        <p:nvSpPr>
          <p:cNvPr id="159" name="Google Shape;159;p19"/>
          <p:cNvSpPr txBox="1"/>
          <p:nvPr/>
        </p:nvSpPr>
        <p:spPr>
          <a:xfrm>
            <a:off x="8707540" y="4848974"/>
            <a:ext cx="454800" cy="2769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3F3F3F"/>
              </a:buClr>
              <a:buSzPts val="1400"/>
              <a:buFont typeface="Nunito"/>
              <a:buNone/>
            </a:pPr>
            <a:r>
              <a:rPr b="0" i="0" lang="en" sz="1400" u="none" cap="none" strike="noStrike">
                <a:solidFill>
                  <a:srgbClr val="3F3F3F"/>
                </a:solidFill>
                <a:latin typeface="Nunito"/>
                <a:ea typeface="Nunito"/>
                <a:cs typeface="Nunito"/>
                <a:sym typeface="Nunito"/>
              </a:rPr>
              <a:t>&lt;#&gt;</a:t>
            </a:r>
            <a:endParaRPr b="0" i="0" sz="1400" u="none" cap="none" strike="noStrike">
              <a:solidFill>
                <a:srgbClr val="3F3F3F"/>
              </a:solidFill>
              <a:latin typeface="Nunito"/>
              <a:ea typeface="Nunito"/>
              <a:cs typeface="Nunito"/>
              <a:sym typeface="Nunito"/>
            </a:endParaRPr>
          </a:p>
        </p:txBody>
      </p:sp>
      <p:sp>
        <p:nvSpPr>
          <p:cNvPr id="160" name="Google Shape;160;p19"/>
          <p:cNvSpPr txBox="1"/>
          <p:nvPr>
            <p:ph type="title"/>
          </p:nvPr>
        </p:nvSpPr>
        <p:spPr>
          <a:xfrm>
            <a:off x="650774" y="292122"/>
            <a:ext cx="7954200" cy="415200"/>
          </a:xfrm>
          <a:prstGeom prst="rect">
            <a:avLst/>
          </a:prstGeom>
          <a:noFill/>
          <a:ln>
            <a:noFill/>
          </a:ln>
        </p:spPr>
        <p:txBody>
          <a:bodyPr anchorCtr="0" anchor="ctr" bIns="25700" lIns="51425" spcFirstLastPara="1" rIns="51425" wrap="square" tIns="25700">
            <a:noAutofit/>
          </a:bodyPr>
          <a:lstStyle>
            <a:lvl1pPr lvl="0" rtl="0" algn="l">
              <a:lnSpc>
                <a:spcPct val="90000"/>
              </a:lnSpc>
              <a:spcBef>
                <a:spcPts val="0"/>
              </a:spcBef>
              <a:spcAft>
                <a:spcPts val="0"/>
              </a:spcAft>
              <a:buClr>
                <a:schemeClr val="dk1"/>
              </a:buClr>
              <a:buSzPts val="800"/>
              <a:buFont typeface="Nunito SemiBold"/>
              <a:buNone/>
              <a:defRPr b="0" sz="2400">
                <a:latin typeface="Nunito SemiBold"/>
                <a:ea typeface="Nunito SemiBold"/>
                <a:cs typeface="Nunito SemiBold"/>
                <a:sym typeface="Nunito SemiBold"/>
              </a:defRPr>
            </a:lvl1pPr>
            <a:lvl2pPr lvl="1" rtl="0" algn="l">
              <a:lnSpc>
                <a:spcPct val="90000"/>
              </a:lnSpc>
              <a:spcBef>
                <a:spcPts val="0"/>
              </a:spcBef>
              <a:spcAft>
                <a:spcPts val="0"/>
              </a:spcAft>
              <a:buClr>
                <a:schemeClr val="dk1"/>
              </a:buClr>
              <a:buSzPts val="800"/>
              <a:buFont typeface="Calibri"/>
              <a:buNone/>
              <a:defRPr/>
            </a:lvl2pPr>
            <a:lvl3pPr lvl="2" rtl="0" algn="l">
              <a:lnSpc>
                <a:spcPct val="90000"/>
              </a:lnSpc>
              <a:spcBef>
                <a:spcPts val="0"/>
              </a:spcBef>
              <a:spcAft>
                <a:spcPts val="0"/>
              </a:spcAft>
              <a:buClr>
                <a:schemeClr val="dk1"/>
              </a:buClr>
              <a:buSzPts val="800"/>
              <a:buFont typeface="Calibri"/>
              <a:buNone/>
              <a:defRPr/>
            </a:lvl3pPr>
            <a:lvl4pPr lvl="3" rtl="0" algn="l">
              <a:lnSpc>
                <a:spcPct val="90000"/>
              </a:lnSpc>
              <a:spcBef>
                <a:spcPts val="0"/>
              </a:spcBef>
              <a:spcAft>
                <a:spcPts val="0"/>
              </a:spcAft>
              <a:buClr>
                <a:schemeClr val="dk1"/>
              </a:buClr>
              <a:buSzPts val="800"/>
              <a:buFont typeface="Calibri"/>
              <a:buNone/>
              <a:defRPr/>
            </a:lvl4pPr>
            <a:lvl5pPr lvl="4" rtl="0" algn="l">
              <a:lnSpc>
                <a:spcPct val="90000"/>
              </a:lnSpc>
              <a:spcBef>
                <a:spcPts val="0"/>
              </a:spcBef>
              <a:spcAft>
                <a:spcPts val="0"/>
              </a:spcAft>
              <a:buClr>
                <a:schemeClr val="dk1"/>
              </a:buClr>
              <a:buSzPts val="800"/>
              <a:buFont typeface="Calibri"/>
              <a:buNone/>
              <a:defRPr/>
            </a:lvl5pPr>
            <a:lvl6pPr lvl="5" rtl="0" algn="l">
              <a:lnSpc>
                <a:spcPct val="90000"/>
              </a:lnSpc>
              <a:spcBef>
                <a:spcPts val="0"/>
              </a:spcBef>
              <a:spcAft>
                <a:spcPts val="0"/>
              </a:spcAft>
              <a:buClr>
                <a:schemeClr val="dk1"/>
              </a:buClr>
              <a:buSzPts val="800"/>
              <a:buFont typeface="Calibri"/>
              <a:buNone/>
              <a:defRPr/>
            </a:lvl6pPr>
            <a:lvl7pPr lvl="6" rtl="0" algn="l">
              <a:lnSpc>
                <a:spcPct val="90000"/>
              </a:lnSpc>
              <a:spcBef>
                <a:spcPts val="0"/>
              </a:spcBef>
              <a:spcAft>
                <a:spcPts val="0"/>
              </a:spcAft>
              <a:buClr>
                <a:schemeClr val="dk1"/>
              </a:buClr>
              <a:buSzPts val="800"/>
              <a:buFont typeface="Calibri"/>
              <a:buNone/>
              <a:defRPr/>
            </a:lvl7pPr>
            <a:lvl8pPr lvl="7" rtl="0" algn="l">
              <a:lnSpc>
                <a:spcPct val="90000"/>
              </a:lnSpc>
              <a:spcBef>
                <a:spcPts val="0"/>
              </a:spcBef>
              <a:spcAft>
                <a:spcPts val="0"/>
              </a:spcAft>
              <a:buClr>
                <a:schemeClr val="dk1"/>
              </a:buClr>
              <a:buSzPts val="800"/>
              <a:buFont typeface="Calibri"/>
              <a:buNone/>
              <a:defRPr/>
            </a:lvl8pPr>
            <a:lvl9pPr lvl="8" rtl="0" algn="l">
              <a:lnSpc>
                <a:spcPct val="90000"/>
              </a:lnSpc>
              <a:spcBef>
                <a:spcPts val="0"/>
              </a:spcBef>
              <a:spcAft>
                <a:spcPts val="0"/>
              </a:spcAft>
              <a:buClr>
                <a:schemeClr val="dk1"/>
              </a:buClr>
              <a:buSzPts val="800"/>
              <a:buFont typeface="Calibri"/>
              <a:buNone/>
              <a:defRPr/>
            </a:lvl9pPr>
          </a:lstStyle>
          <a:p/>
        </p:txBody>
      </p:sp>
      <p:sp>
        <p:nvSpPr>
          <p:cNvPr id="161" name="Google Shape;161;p19"/>
          <p:cNvSpPr txBox="1"/>
          <p:nvPr/>
        </p:nvSpPr>
        <p:spPr>
          <a:xfrm>
            <a:off x="360947" y="4886524"/>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dk1"/>
              </a:buClr>
              <a:buSzPts val="800"/>
              <a:buFont typeface="Nunito"/>
              <a:buNone/>
            </a:pPr>
            <a:r>
              <a:rPr b="0" i="0" lang="en" sz="700" u="none" cap="none" strike="noStrike">
                <a:solidFill>
                  <a:schemeClr val="dk1"/>
                </a:solidFill>
                <a:latin typeface="Nunito"/>
                <a:ea typeface="Nunito"/>
                <a:cs typeface="Nunito"/>
                <a:sym typeface="Nunito"/>
              </a:rPr>
              <a:t>© 2019 KOKO Networks Limited – Proprietary &amp; Confidential </a:t>
            </a:r>
            <a:endParaRPr b="0" i="0" sz="700" u="none" cap="none" strike="noStrike">
              <a:solidFill>
                <a:schemeClr val="dk1"/>
              </a:solidFill>
              <a:latin typeface="Nunito"/>
              <a:ea typeface="Nunito"/>
              <a:cs typeface="Nunito"/>
              <a:sym typeface="Nuni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1_Section break 4">
    <p:spTree>
      <p:nvGrpSpPr>
        <p:cNvPr id="162" name="Shape 162"/>
        <p:cNvGrpSpPr/>
        <p:nvPr/>
      </p:nvGrpSpPr>
      <p:grpSpPr>
        <a:xfrm>
          <a:off x="0" y="0"/>
          <a:ext cx="0" cy="0"/>
          <a:chOff x="0" y="0"/>
          <a:chExt cx="0" cy="0"/>
        </a:xfrm>
      </p:grpSpPr>
      <p:pic>
        <p:nvPicPr>
          <p:cNvPr id="163" name="Google Shape;163;p20"/>
          <p:cNvPicPr preferRelativeResize="0"/>
          <p:nvPr/>
        </p:nvPicPr>
        <p:blipFill rotWithShape="1">
          <a:blip r:embed="rId2">
            <a:alphaModFix/>
          </a:blip>
          <a:srcRect b="0" l="0" r="0" t="0"/>
          <a:stretch/>
        </p:blipFill>
        <p:spPr>
          <a:xfrm>
            <a:off x="-1" y="-1"/>
            <a:ext cx="9144000" cy="5143500"/>
          </a:xfrm>
          <a:prstGeom prst="rect">
            <a:avLst/>
          </a:prstGeom>
          <a:noFill/>
          <a:ln>
            <a:noFill/>
          </a:ln>
        </p:spPr>
      </p:pic>
      <p:cxnSp>
        <p:nvCxnSpPr>
          <p:cNvPr id="164" name="Google Shape;164;p2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65" name="Google Shape;165;p20"/>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66" name="Google Shape;166;p20"/>
          <p:cNvSpPr txBox="1"/>
          <p:nvPr>
            <p:ph type="title"/>
          </p:nvPr>
        </p:nvSpPr>
        <p:spPr>
          <a:xfrm>
            <a:off x="5055394" y="2253816"/>
            <a:ext cx="3822000" cy="559800"/>
          </a:xfrm>
          <a:prstGeom prst="rect">
            <a:avLst/>
          </a:prstGeom>
          <a:noFill/>
          <a:ln>
            <a:noFill/>
          </a:ln>
        </p:spPr>
        <p:txBody>
          <a:bodyPr anchorCtr="0" anchor="ctr" bIns="25700" lIns="51425" spcFirstLastPara="1" rIns="51425" wrap="square" tIns="25700">
            <a:noAutofit/>
          </a:bodyPr>
          <a:lstStyle>
            <a:lvl1pPr lvl="0" rtl="0" algn="l">
              <a:lnSpc>
                <a:spcPct val="90000"/>
              </a:lnSpc>
              <a:spcBef>
                <a:spcPts val="0"/>
              </a:spcBef>
              <a:spcAft>
                <a:spcPts val="0"/>
              </a:spcAft>
              <a:buClr>
                <a:schemeClr val="dk1"/>
              </a:buClr>
              <a:buSzPts val="800"/>
              <a:buFont typeface="Nunito SemiBold"/>
              <a:buNone/>
              <a:defRPr b="0" sz="2700">
                <a:latin typeface="Nunito SemiBold"/>
                <a:ea typeface="Nunito SemiBold"/>
                <a:cs typeface="Nunito SemiBold"/>
                <a:sym typeface="Nunito SemiBold"/>
              </a:defRPr>
            </a:lvl1pPr>
            <a:lvl2pPr lvl="1" rtl="0" algn="l">
              <a:lnSpc>
                <a:spcPct val="90000"/>
              </a:lnSpc>
              <a:spcBef>
                <a:spcPts val="0"/>
              </a:spcBef>
              <a:spcAft>
                <a:spcPts val="0"/>
              </a:spcAft>
              <a:buClr>
                <a:schemeClr val="dk1"/>
              </a:buClr>
              <a:buSzPts val="800"/>
              <a:buFont typeface="Calibri"/>
              <a:buNone/>
              <a:defRPr/>
            </a:lvl2pPr>
            <a:lvl3pPr lvl="2" rtl="0" algn="l">
              <a:lnSpc>
                <a:spcPct val="90000"/>
              </a:lnSpc>
              <a:spcBef>
                <a:spcPts val="0"/>
              </a:spcBef>
              <a:spcAft>
                <a:spcPts val="0"/>
              </a:spcAft>
              <a:buClr>
                <a:schemeClr val="dk1"/>
              </a:buClr>
              <a:buSzPts val="800"/>
              <a:buFont typeface="Calibri"/>
              <a:buNone/>
              <a:defRPr/>
            </a:lvl3pPr>
            <a:lvl4pPr lvl="3" rtl="0" algn="l">
              <a:lnSpc>
                <a:spcPct val="90000"/>
              </a:lnSpc>
              <a:spcBef>
                <a:spcPts val="0"/>
              </a:spcBef>
              <a:spcAft>
                <a:spcPts val="0"/>
              </a:spcAft>
              <a:buClr>
                <a:schemeClr val="dk1"/>
              </a:buClr>
              <a:buSzPts val="800"/>
              <a:buFont typeface="Calibri"/>
              <a:buNone/>
              <a:defRPr/>
            </a:lvl4pPr>
            <a:lvl5pPr lvl="4" rtl="0" algn="l">
              <a:lnSpc>
                <a:spcPct val="90000"/>
              </a:lnSpc>
              <a:spcBef>
                <a:spcPts val="0"/>
              </a:spcBef>
              <a:spcAft>
                <a:spcPts val="0"/>
              </a:spcAft>
              <a:buClr>
                <a:schemeClr val="dk1"/>
              </a:buClr>
              <a:buSzPts val="800"/>
              <a:buFont typeface="Calibri"/>
              <a:buNone/>
              <a:defRPr/>
            </a:lvl5pPr>
            <a:lvl6pPr lvl="5" rtl="0" algn="l">
              <a:lnSpc>
                <a:spcPct val="90000"/>
              </a:lnSpc>
              <a:spcBef>
                <a:spcPts val="0"/>
              </a:spcBef>
              <a:spcAft>
                <a:spcPts val="0"/>
              </a:spcAft>
              <a:buClr>
                <a:schemeClr val="dk1"/>
              </a:buClr>
              <a:buSzPts val="800"/>
              <a:buFont typeface="Calibri"/>
              <a:buNone/>
              <a:defRPr/>
            </a:lvl6pPr>
            <a:lvl7pPr lvl="6" rtl="0" algn="l">
              <a:lnSpc>
                <a:spcPct val="90000"/>
              </a:lnSpc>
              <a:spcBef>
                <a:spcPts val="0"/>
              </a:spcBef>
              <a:spcAft>
                <a:spcPts val="0"/>
              </a:spcAft>
              <a:buClr>
                <a:schemeClr val="dk1"/>
              </a:buClr>
              <a:buSzPts val="800"/>
              <a:buFont typeface="Calibri"/>
              <a:buNone/>
              <a:defRPr/>
            </a:lvl7pPr>
            <a:lvl8pPr lvl="7" rtl="0" algn="l">
              <a:lnSpc>
                <a:spcPct val="90000"/>
              </a:lnSpc>
              <a:spcBef>
                <a:spcPts val="0"/>
              </a:spcBef>
              <a:spcAft>
                <a:spcPts val="0"/>
              </a:spcAft>
              <a:buClr>
                <a:schemeClr val="dk1"/>
              </a:buClr>
              <a:buSzPts val="800"/>
              <a:buFont typeface="Calibri"/>
              <a:buNone/>
              <a:defRPr/>
            </a:lvl8pPr>
            <a:lvl9pPr lvl="8" rtl="0" algn="l">
              <a:lnSpc>
                <a:spcPct val="90000"/>
              </a:lnSpc>
              <a:spcBef>
                <a:spcPts val="0"/>
              </a:spcBef>
              <a:spcAft>
                <a:spcPts val="0"/>
              </a:spcAft>
              <a:buClr>
                <a:schemeClr val="dk1"/>
              </a:buClr>
              <a:buSzPts val="800"/>
              <a:buFont typeface="Calibri"/>
              <a:buNone/>
              <a:defRPr/>
            </a:lvl9pPr>
          </a:lstStyle>
          <a:p/>
        </p:txBody>
      </p:sp>
      <p:sp>
        <p:nvSpPr>
          <p:cNvPr id="167" name="Google Shape;167;p20"/>
          <p:cNvSpPr txBox="1"/>
          <p:nvPr>
            <p:ph idx="1" type="subTitle"/>
          </p:nvPr>
        </p:nvSpPr>
        <p:spPr>
          <a:xfrm>
            <a:off x="5055393" y="2859727"/>
            <a:ext cx="3822000" cy="559800"/>
          </a:xfrm>
          <a:prstGeom prst="rect">
            <a:avLst/>
          </a:prstGeom>
          <a:noFill/>
          <a:ln>
            <a:noFill/>
          </a:ln>
        </p:spPr>
        <p:txBody>
          <a:bodyPr anchorCtr="0" anchor="t" bIns="25700" lIns="51425" spcFirstLastPara="1" rIns="51425" wrap="square" tIns="25700">
            <a:noAutofit/>
          </a:bodyPr>
          <a:lstStyle>
            <a:lvl1pPr lvl="0" rtl="0" algn="l">
              <a:lnSpc>
                <a:spcPct val="90000"/>
              </a:lnSpc>
              <a:spcBef>
                <a:spcPts val="800"/>
              </a:spcBef>
              <a:spcAft>
                <a:spcPts val="0"/>
              </a:spcAft>
              <a:buClr>
                <a:schemeClr val="dk1"/>
              </a:buClr>
              <a:buSzPts val="14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100"/>
              <a:buNone/>
              <a:defRPr sz="1500"/>
            </a:lvl2pPr>
            <a:lvl3pPr lvl="2" rtl="0" algn="ctr">
              <a:lnSpc>
                <a:spcPct val="90000"/>
              </a:lnSpc>
              <a:spcBef>
                <a:spcPts val="400"/>
              </a:spcBef>
              <a:spcAft>
                <a:spcPts val="0"/>
              </a:spcAft>
              <a:buClr>
                <a:schemeClr val="dk1"/>
              </a:buClr>
              <a:buSzPts val="1100"/>
              <a:buNone/>
              <a:defRPr sz="1400"/>
            </a:lvl3pPr>
            <a:lvl4pPr lvl="3" rtl="0" algn="ctr">
              <a:lnSpc>
                <a:spcPct val="90000"/>
              </a:lnSpc>
              <a:spcBef>
                <a:spcPts val="400"/>
              </a:spcBef>
              <a:spcAft>
                <a:spcPts val="0"/>
              </a:spcAft>
              <a:buClr>
                <a:schemeClr val="dk1"/>
              </a:buClr>
              <a:buSzPts val="900"/>
              <a:buNone/>
              <a:defRPr sz="1200"/>
            </a:lvl4pPr>
            <a:lvl5pPr lvl="4" rtl="0" algn="ctr">
              <a:lnSpc>
                <a:spcPct val="90000"/>
              </a:lnSpc>
              <a:spcBef>
                <a:spcPts val="400"/>
              </a:spcBef>
              <a:spcAft>
                <a:spcPts val="0"/>
              </a:spcAft>
              <a:buClr>
                <a:schemeClr val="dk1"/>
              </a:buClr>
              <a:buSzPts val="900"/>
              <a:buNone/>
              <a:defRPr sz="1200"/>
            </a:lvl5pPr>
            <a:lvl6pPr lvl="5" rtl="0" algn="ctr">
              <a:lnSpc>
                <a:spcPct val="90000"/>
              </a:lnSpc>
              <a:spcBef>
                <a:spcPts val="400"/>
              </a:spcBef>
              <a:spcAft>
                <a:spcPts val="0"/>
              </a:spcAft>
              <a:buClr>
                <a:schemeClr val="dk1"/>
              </a:buClr>
              <a:buSzPts val="900"/>
              <a:buNone/>
              <a:defRPr sz="1200"/>
            </a:lvl6pPr>
            <a:lvl7pPr lvl="6" rtl="0" algn="ctr">
              <a:lnSpc>
                <a:spcPct val="90000"/>
              </a:lnSpc>
              <a:spcBef>
                <a:spcPts val="400"/>
              </a:spcBef>
              <a:spcAft>
                <a:spcPts val="0"/>
              </a:spcAft>
              <a:buClr>
                <a:schemeClr val="dk1"/>
              </a:buClr>
              <a:buSzPts val="900"/>
              <a:buNone/>
              <a:defRPr sz="1200"/>
            </a:lvl7pPr>
            <a:lvl8pPr lvl="7" rtl="0" algn="ctr">
              <a:lnSpc>
                <a:spcPct val="90000"/>
              </a:lnSpc>
              <a:spcBef>
                <a:spcPts val="400"/>
              </a:spcBef>
              <a:spcAft>
                <a:spcPts val="0"/>
              </a:spcAft>
              <a:buClr>
                <a:schemeClr val="dk1"/>
              </a:buClr>
              <a:buSzPts val="900"/>
              <a:buNone/>
              <a:defRPr sz="1200"/>
            </a:lvl8pPr>
            <a:lvl9pPr lvl="8" rtl="0" algn="ctr">
              <a:lnSpc>
                <a:spcPct val="90000"/>
              </a:lnSpc>
              <a:spcBef>
                <a:spcPts val="400"/>
              </a:spcBef>
              <a:spcAft>
                <a:spcPts val="0"/>
              </a:spcAft>
              <a:buClr>
                <a:schemeClr val="dk1"/>
              </a:buClr>
              <a:buSzPts val="900"/>
              <a:buNone/>
              <a:defRPr sz="1200"/>
            </a:lvl9pPr>
          </a:lstStyle>
          <a:p/>
        </p:txBody>
      </p:sp>
      <p:sp>
        <p:nvSpPr>
          <p:cNvPr id="168" name="Google Shape;168;p20"/>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lt1"/>
              </a:buClr>
              <a:buSzPts val="800"/>
              <a:buFont typeface="Nunito"/>
              <a:buNone/>
            </a:pPr>
            <a:r>
              <a:rPr b="0" i="0" lang="en" sz="700" u="none" cap="none" strike="noStrike">
                <a:solidFill>
                  <a:schemeClr val="lt1"/>
                </a:solidFill>
                <a:latin typeface="Nunito"/>
                <a:ea typeface="Nunito"/>
                <a:cs typeface="Nunito"/>
                <a:sym typeface="Nunito"/>
              </a:rPr>
              <a:t>© 2019 KOKO Networks Limited – Proprietary &amp; Confidential </a:t>
            </a:r>
            <a:endParaRPr b="0" i="0" sz="700" u="none" cap="none" strike="noStrike">
              <a:solidFill>
                <a:schemeClr val="lt1"/>
              </a:solidFill>
              <a:latin typeface="Nunito"/>
              <a:ea typeface="Nunito"/>
              <a:cs typeface="Nunito"/>
              <a:sym typeface="Nunito"/>
            </a:endParaRPr>
          </a:p>
        </p:txBody>
      </p:sp>
      <p:pic>
        <p:nvPicPr>
          <p:cNvPr descr="Image" id="169" name="Google Shape;169;p20"/>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18" name="Shape 18"/>
        <p:cNvGrpSpPr/>
        <p:nvPr/>
      </p:nvGrpSpPr>
      <p:grpSpPr>
        <a:xfrm>
          <a:off x="0" y="0"/>
          <a:ext cx="0" cy="0"/>
          <a:chOff x="0" y="0"/>
          <a:chExt cx="0" cy="0"/>
        </a:xfrm>
      </p:grpSpPr>
      <p:pic>
        <p:nvPicPr>
          <p:cNvPr descr="Image" id="19" name="Google Shape;19;p3"/>
          <p:cNvPicPr preferRelativeResize="0"/>
          <p:nvPr/>
        </p:nvPicPr>
        <p:blipFill rotWithShape="1">
          <a:blip r:embed="rId2">
            <a:alphaModFix/>
          </a:blip>
          <a:srcRect b="0" l="0" r="0" t="0"/>
          <a:stretch/>
        </p:blipFill>
        <p:spPr>
          <a:xfrm rot="10800000">
            <a:off x="8645042" y="4800600"/>
            <a:ext cx="505191" cy="342900"/>
          </a:xfrm>
          <a:prstGeom prst="rect">
            <a:avLst/>
          </a:prstGeom>
          <a:noFill/>
          <a:ln>
            <a:noFill/>
          </a:ln>
        </p:spPr>
      </p:pic>
      <p:pic>
        <p:nvPicPr>
          <p:cNvPr descr="Image" id="20" name="Google Shape;20;p3"/>
          <p:cNvPicPr preferRelativeResize="0"/>
          <p:nvPr/>
        </p:nvPicPr>
        <p:blipFill rotWithShape="1">
          <a:blip r:embed="rId3">
            <a:alphaModFix/>
          </a:blip>
          <a:srcRect b="0" l="0" r="0" t="0"/>
          <a:stretch/>
        </p:blipFill>
        <p:spPr>
          <a:xfrm>
            <a:off x="-1" y="1"/>
            <a:ext cx="900113" cy="707231"/>
          </a:xfrm>
          <a:prstGeom prst="rect">
            <a:avLst/>
          </a:prstGeom>
          <a:noFill/>
          <a:ln>
            <a:noFill/>
          </a:ln>
        </p:spPr>
      </p:pic>
      <p:pic>
        <p:nvPicPr>
          <p:cNvPr descr="Image" id="21" name="Google Shape;21;p3"/>
          <p:cNvPicPr preferRelativeResize="0"/>
          <p:nvPr/>
        </p:nvPicPr>
        <p:blipFill rotWithShape="1">
          <a:blip r:embed="rId4">
            <a:alphaModFix/>
          </a:blip>
          <a:srcRect b="0" l="0" r="0" t="0"/>
          <a:stretch/>
        </p:blipFill>
        <p:spPr>
          <a:xfrm>
            <a:off x="116347" y="113911"/>
            <a:ext cx="320114" cy="415110"/>
          </a:xfrm>
          <a:prstGeom prst="rect">
            <a:avLst/>
          </a:prstGeom>
          <a:noFill/>
          <a:ln>
            <a:noFill/>
          </a:ln>
        </p:spPr>
      </p:pic>
      <p:cxnSp>
        <p:nvCxnSpPr>
          <p:cNvPr id="22" name="Google Shape;22;p3"/>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23" name="Google Shape;23;p3"/>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24" name="Google Shape;24;p3"/>
          <p:cNvSpPr txBox="1"/>
          <p:nvPr/>
        </p:nvSpPr>
        <p:spPr>
          <a:xfrm>
            <a:off x="0" y="4952691"/>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700" u="none" cap="none" strike="noStrike">
                <a:solidFill>
                  <a:schemeClr val="dk1"/>
                </a:solidFill>
                <a:latin typeface="Nunito"/>
                <a:ea typeface="Nunito"/>
                <a:cs typeface="Nunito"/>
                <a:sym typeface="Nunito"/>
              </a:rPr>
              <a:t>© 2019 KOKO Networks Limited – Proprietary &amp; Confidential </a:t>
            </a:r>
            <a:endParaRPr sz="1000"/>
          </a:p>
        </p:txBody>
      </p:sp>
      <p:sp>
        <p:nvSpPr>
          <p:cNvPr id="25" name="Google Shape;25;p3"/>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sz="2100">
                <a:solidFill>
                  <a:schemeClr val="dk1"/>
                </a:solidFill>
                <a:latin typeface="Nunito"/>
                <a:ea typeface="Nunito"/>
                <a:cs typeface="Nunito"/>
                <a:sym typeface="Nunito"/>
              </a:defRPr>
            </a:lvl1pPr>
            <a:lvl2pPr lvl="1" marR="0" rtl="0" algn="l">
              <a:lnSpc>
                <a:spcPct val="90000"/>
              </a:lnSpc>
              <a:spcBef>
                <a:spcPts val="400"/>
              </a:spcBef>
              <a:spcAft>
                <a:spcPts val="0"/>
              </a:spcAft>
              <a:buClr>
                <a:schemeClr val="dk1"/>
              </a:buClr>
              <a:buSzPts val="1500"/>
              <a:buFont typeface="Arial"/>
              <a:buChar char="•"/>
              <a:defRPr sz="1500"/>
            </a:lvl2pPr>
            <a:lvl3pPr lvl="2" marR="0" rtl="0" algn="l">
              <a:lnSpc>
                <a:spcPct val="90000"/>
              </a:lnSpc>
              <a:spcBef>
                <a:spcPts val="400"/>
              </a:spcBef>
              <a:spcAft>
                <a:spcPts val="0"/>
              </a:spcAft>
              <a:buClr>
                <a:schemeClr val="dk1"/>
              </a:buClr>
              <a:buSzPts val="1400"/>
              <a:buFont typeface="Arial"/>
              <a:buChar char="•"/>
              <a:defRPr sz="1400"/>
            </a:lvl3pPr>
            <a:lvl4pPr lvl="3" marR="0" rtl="0" algn="l">
              <a:lnSpc>
                <a:spcPct val="90000"/>
              </a:lnSpc>
              <a:spcBef>
                <a:spcPts val="400"/>
              </a:spcBef>
              <a:spcAft>
                <a:spcPts val="0"/>
              </a:spcAft>
              <a:buClr>
                <a:schemeClr val="dk1"/>
              </a:buClr>
              <a:buSzPts val="1200"/>
              <a:buFont typeface="Arial"/>
              <a:buChar char="•"/>
              <a:defRPr sz="1200"/>
            </a:lvl4pPr>
            <a:lvl5pPr lvl="4" marR="0" rtl="0" algn="l">
              <a:lnSpc>
                <a:spcPct val="90000"/>
              </a:lnSpc>
              <a:spcBef>
                <a:spcPts val="400"/>
              </a:spcBef>
              <a:spcAft>
                <a:spcPts val="0"/>
              </a:spcAft>
              <a:buClr>
                <a:schemeClr val="dk1"/>
              </a:buClr>
              <a:buSzPts val="1200"/>
              <a:buFont typeface="Arial"/>
              <a:buChar char="•"/>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cxnSp>
        <p:nvCxnSpPr>
          <p:cNvPr id="26" name="Google Shape;26;p3"/>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27" name="Google Shape;27;p3"/>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0" name="Shape 170"/>
        <p:cNvGrpSpPr/>
        <p:nvPr/>
      </p:nvGrpSpPr>
      <p:grpSpPr>
        <a:xfrm>
          <a:off x="0" y="0"/>
          <a:ext cx="0" cy="0"/>
          <a:chOff x="0" y="0"/>
          <a:chExt cx="0" cy="0"/>
        </a:xfrm>
      </p:grpSpPr>
      <p:sp>
        <p:nvSpPr>
          <p:cNvPr id="171" name="Google Shape;171;p21"/>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2" name="Google Shape;172;p21"/>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173" name="Google Shape;17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28"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b="0" l="0" r="0" t="0"/>
          <a:stretch/>
        </p:blipFill>
        <p:spPr>
          <a:xfrm>
            <a:off x="0" y="0"/>
            <a:ext cx="9148466" cy="5143500"/>
          </a:xfrm>
          <a:prstGeom prst="rect">
            <a:avLst/>
          </a:prstGeom>
          <a:noFill/>
          <a:ln>
            <a:noFill/>
          </a:ln>
        </p:spPr>
      </p:pic>
      <p:pic>
        <p:nvPicPr>
          <p:cNvPr descr="Image" id="30" name="Google Shape;30;p4"/>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31" name="Google Shape;31;p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32" name="Google Shape;32;p4"/>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33" name="Google Shape;33;p4"/>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34" name="Google Shape;34;p4"/>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5" name="Google Shape;35;p4"/>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700" u="none" cap="none" strike="noStrike">
                <a:solidFill>
                  <a:schemeClr val="lt1"/>
                </a:solidFill>
                <a:latin typeface="Nunito"/>
                <a:ea typeface="Nunito"/>
                <a:cs typeface="Nunito"/>
                <a:sym typeface="Nunito"/>
              </a:rPr>
              <a:t>© 2019 KOKO Networks Limited – Proprietary &amp; Confidential </a:t>
            </a:r>
            <a:endParaRPr b="0" i="0" sz="7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36" name="Shape 36"/>
        <p:cNvGrpSpPr/>
        <p:nvPr/>
      </p:nvGrpSpPr>
      <p:grpSpPr>
        <a:xfrm>
          <a:off x="0" y="0"/>
          <a:ext cx="0" cy="0"/>
          <a:chOff x="0" y="0"/>
          <a:chExt cx="0" cy="0"/>
        </a:xfrm>
      </p:grpSpPr>
      <p:pic>
        <p:nvPicPr>
          <p:cNvPr id="37" name="Google Shape;37;p5"/>
          <p:cNvPicPr preferRelativeResize="0"/>
          <p:nvPr/>
        </p:nvPicPr>
        <p:blipFill rotWithShape="1">
          <a:blip r:embed="rId2">
            <a:alphaModFix/>
          </a:blip>
          <a:srcRect b="0" l="0" r="0" t="0"/>
          <a:stretch/>
        </p:blipFill>
        <p:spPr>
          <a:xfrm>
            <a:off x="0" y="0"/>
            <a:ext cx="9148395" cy="5143500"/>
          </a:xfrm>
          <a:prstGeom prst="rect">
            <a:avLst/>
          </a:prstGeom>
          <a:noFill/>
          <a:ln>
            <a:noFill/>
          </a:ln>
        </p:spPr>
      </p:pic>
      <p:pic>
        <p:nvPicPr>
          <p:cNvPr descr="Image" id="38" name="Google Shape;38;p5"/>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39" name="Google Shape;39;p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40" name="Google Shape;40;p5"/>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41" name="Google Shape;41;p5"/>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42" name="Google Shape;42;p5"/>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43" name="Google Shape;43;p5"/>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700" u="none" cap="none" strike="noStrike">
                <a:solidFill>
                  <a:schemeClr val="lt1"/>
                </a:solidFill>
                <a:latin typeface="Nunito"/>
                <a:ea typeface="Nunito"/>
                <a:cs typeface="Nunito"/>
                <a:sym typeface="Nunito"/>
              </a:rPr>
              <a:t>© 2019 KOKO Networks Limited – Proprietary &amp; Confidential </a:t>
            </a:r>
            <a:endParaRPr b="0" i="0" sz="7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44"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b="0" l="0" r="0" t="0"/>
          <a:stretch/>
        </p:blipFill>
        <p:spPr>
          <a:xfrm>
            <a:off x="0" y="2510"/>
            <a:ext cx="9144000" cy="5140989"/>
          </a:xfrm>
          <a:prstGeom prst="rect">
            <a:avLst/>
          </a:prstGeom>
          <a:noFill/>
          <a:ln>
            <a:noFill/>
          </a:ln>
        </p:spPr>
      </p:pic>
      <p:pic>
        <p:nvPicPr>
          <p:cNvPr descr="Image" id="46" name="Google Shape;46;p6"/>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47" name="Google Shape;47;p6"/>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48" name="Google Shape;48;p6"/>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49" name="Google Shape;49;p6"/>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50" name="Google Shape;50;p6"/>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1" name="Google Shape;51;p6"/>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52" name="Shape 52"/>
        <p:cNvGrpSpPr/>
        <p:nvPr/>
      </p:nvGrpSpPr>
      <p:grpSpPr>
        <a:xfrm>
          <a:off x="0" y="0"/>
          <a:ext cx="0" cy="0"/>
          <a:chOff x="0" y="0"/>
          <a:chExt cx="0" cy="0"/>
        </a:xfrm>
      </p:grpSpPr>
      <p:pic>
        <p:nvPicPr>
          <p:cNvPr id="53" name="Google Shape;53;p7"/>
          <p:cNvPicPr preferRelativeResize="0"/>
          <p:nvPr/>
        </p:nvPicPr>
        <p:blipFill rotWithShape="1">
          <a:blip r:embed="rId2">
            <a:alphaModFix/>
          </a:blip>
          <a:srcRect b="0" l="0" r="0" t="0"/>
          <a:stretch/>
        </p:blipFill>
        <p:spPr>
          <a:xfrm>
            <a:off x="1" y="0"/>
            <a:ext cx="9148466" cy="5143500"/>
          </a:xfrm>
          <a:prstGeom prst="rect">
            <a:avLst/>
          </a:prstGeom>
          <a:noFill/>
          <a:ln>
            <a:noFill/>
          </a:ln>
        </p:spPr>
      </p:pic>
      <p:pic>
        <p:nvPicPr>
          <p:cNvPr descr="Image" id="54" name="Google Shape;54;p7"/>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55" name="Google Shape;55;p7"/>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56" name="Google Shape;56;p7"/>
          <p:cNvCxnSpPr/>
          <p:nvPr/>
        </p:nvCxnSpPr>
        <p:spPr>
          <a:xfrm>
            <a:off x="4163162" y="2061078"/>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57" name="Google Shape;57;p7"/>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8" name="Google Shape;58;p7"/>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
        <p:nvSpPr>
          <p:cNvPr id="59" name="Google Shape;59;p7"/>
          <p:cNvSpPr txBox="1"/>
          <p:nvPr/>
        </p:nvSpPr>
        <p:spPr>
          <a:xfrm>
            <a:off x="5464969" y="1591258"/>
            <a:ext cx="3107400" cy="51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en" sz="2700">
                <a:solidFill>
                  <a:schemeClr val="dk1"/>
                </a:solidFill>
                <a:latin typeface="Nunito SemiBold"/>
                <a:ea typeface="Nunito SemiBold"/>
                <a:cs typeface="Nunito SemiBold"/>
                <a:sym typeface="Nunito SemiBold"/>
              </a:rPr>
              <a:t>Agenda</a:t>
            </a:r>
            <a:endParaRPr sz="11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60" name="Shape 60"/>
        <p:cNvGrpSpPr/>
        <p:nvPr/>
      </p:nvGrpSpPr>
      <p:grpSpPr>
        <a:xfrm>
          <a:off x="0" y="0"/>
          <a:ext cx="0" cy="0"/>
          <a:chOff x="0" y="0"/>
          <a:chExt cx="0" cy="0"/>
        </a:xfrm>
      </p:grpSpPr>
      <p:pic>
        <p:nvPicPr>
          <p:cNvPr id="61" name="Google Shape;61;p8"/>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62" name="Google Shape;62;p8"/>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63" name="Google Shape;63;p8"/>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64" name="Google Shape;64;p8"/>
          <p:cNvCxnSpPr/>
          <p:nvPr/>
        </p:nvCxnSpPr>
        <p:spPr>
          <a:xfrm>
            <a:off x="4163162" y="2061078"/>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65" name="Google Shape;65;p8"/>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66" name="Google Shape;66;p8"/>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sz="1000"/>
          </a:p>
        </p:txBody>
      </p:sp>
      <p:sp>
        <p:nvSpPr>
          <p:cNvPr id="67" name="Google Shape;67;p8"/>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2700">
                <a:solidFill>
                  <a:schemeClr val="dk1"/>
                </a:solidFill>
                <a:latin typeface="Nunito SemiBold"/>
                <a:ea typeface="Nunito SemiBold"/>
                <a:cs typeface="Nunito SemiBold"/>
                <a:sym typeface="Nunito SemiBold"/>
              </a:rPr>
              <a:t>Table of Contents</a:t>
            </a:r>
            <a:endParaRPr sz="11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68" name="Shape 68"/>
        <p:cNvGrpSpPr/>
        <p:nvPr/>
      </p:nvGrpSpPr>
      <p:grpSpPr>
        <a:xfrm>
          <a:off x="0" y="0"/>
          <a:ext cx="0" cy="0"/>
          <a:chOff x="0" y="0"/>
          <a:chExt cx="0" cy="0"/>
        </a:xfrm>
      </p:grpSpPr>
      <p:pic>
        <p:nvPicPr>
          <p:cNvPr descr="Image" id="69" name="Google Shape;69;p9"/>
          <p:cNvPicPr preferRelativeResize="0"/>
          <p:nvPr/>
        </p:nvPicPr>
        <p:blipFill rotWithShape="1">
          <a:blip r:embed="rId2">
            <a:alphaModFix/>
          </a:blip>
          <a:srcRect b="0" l="0" r="0" t="0"/>
          <a:stretch/>
        </p:blipFill>
        <p:spPr>
          <a:xfrm>
            <a:off x="-1" y="1"/>
            <a:ext cx="900113" cy="707231"/>
          </a:xfrm>
          <a:prstGeom prst="rect">
            <a:avLst/>
          </a:prstGeom>
          <a:noFill/>
          <a:ln>
            <a:noFill/>
          </a:ln>
        </p:spPr>
      </p:pic>
      <p:pic>
        <p:nvPicPr>
          <p:cNvPr descr="Image" id="70" name="Google Shape;70;p9"/>
          <p:cNvPicPr preferRelativeResize="0"/>
          <p:nvPr/>
        </p:nvPicPr>
        <p:blipFill rotWithShape="1">
          <a:blip r:embed="rId3">
            <a:alphaModFix/>
          </a:blip>
          <a:srcRect b="0" l="0" r="0" t="0"/>
          <a:stretch/>
        </p:blipFill>
        <p:spPr>
          <a:xfrm>
            <a:off x="116347" y="113911"/>
            <a:ext cx="320114" cy="415110"/>
          </a:xfrm>
          <a:prstGeom prst="rect">
            <a:avLst/>
          </a:prstGeom>
          <a:noFill/>
          <a:ln>
            <a:noFill/>
          </a:ln>
        </p:spPr>
      </p:pic>
      <p:cxnSp>
        <p:nvCxnSpPr>
          <p:cNvPr id="71" name="Google Shape;71;p9"/>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72" name="Google Shape;72;p9"/>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descr="Image" id="73" name="Google Shape;73;p9"/>
          <p:cNvPicPr preferRelativeResize="0"/>
          <p:nvPr/>
        </p:nvPicPr>
        <p:blipFill rotWithShape="1">
          <a:blip r:embed="rId4">
            <a:alphaModFix/>
          </a:blip>
          <a:srcRect b="0" l="0" r="0" t="0"/>
          <a:stretch/>
        </p:blipFill>
        <p:spPr>
          <a:xfrm rot="10800000">
            <a:off x="8645042" y="4800600"/>
            <a:ext cx="505191" cy="342900"/>
          </a:xfrm>
          <a:prstGeom prst="rect">
            <a:avLst/>
          </a:prstGeom>
          <a:noFill/>
          <a:ln>
            <a:noFill/>
          </a:ln>
        </p:spPr>
      </p:pic>
      <p:sp>
        <p:nvSpPr>
          <p:cNvPr id="74" name="Google Shape;74;p9"/>
          <p:cNvSpPr txBox="1"/>
          <p:nvPr/>
        </p:nvSpPr>
        <p:spPr>
          <a:xfrm>
            <a:off x="-1" y="4952691"/>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dk1"/>
                </a:solidFill>
                <a:latin typeface="Nunito"/>
                <a:ea typeface="Nunito"/>
                <a:cs typeface="Nunito"/>
                <a:sym typeface="Nunito"/>
              </a:rPr>
              <a:t>© 2019 KOKO Networks Limited – Proprietary &amp; Confidential </a:t>
            </a:r>
            <a:endParaRPr sz="1000"/>
          </a:p>
        </p:txBody>
      </p:sp>
      <p:cxnSp>
        <p:nvCxnSpPr>
          <p:cNvPr id="75" name="Google Shape;75;p9"/>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76" name="Google Shape;76;p9"/>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77" name="Shape 77"/>
        <p:cNvGrpSpPr/>
        <p:nvPr/>
      </p:nvGrpSpPr>
      <p:grpSpPr>
        <a:xfrm>
          <a:off x="0" y="0"/>
          <a:ext cx="0" cy="0"/>
          <a:chOff x="0" y="0"/>
          <a:chExt cx="0" cy="0"/>
        </a:xfrm>
      </p:grpSpPr>
      <p:pic>
        <p:nvPicPr>
          <p:cNvPr id="78" name="Google Shape;78;p10"/>
          <p:cNvPicPr preferRelativeResize="0"/>
          <p:nvPr/>
        </p:nvPicPr>
        <p:blipFill rotWithShape="1">
          <a:blip r:embed="rId2">
            <a:alphaModFix/>
          </a:blip>
          <a:srcRect b="0" l="0" r="0" t="0"/>
          <a:stretch/>
        </p:blipFill>
        <p:spPr>
          <a:xfrm>
            <a:off x="-1" y="2510"/>
            <a:ext cx="9144000" cy="5140989"/>
          </a:xfrm>
          <a:prstGeom prst="rect">
            <a:avLst/>
          </a:prstGeom>
          <a:noFill/>
          <a:ln>
            <a:noFill/>
          </a:ln>
        </p:spPr>
      </p:pic>
      <p:pic>
        <p:nvPicPr>
          <p:cNvPr descr="Image" id="79" name="Google Shape;79;p10"/>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80" name="Google Shape;80;p1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81" name="Google Shape;81;p10"/>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82" name="Google Shape;82;p10"/>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83" name="Google Shape;83;p10"/>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84" name="Google Shape;84;p10"/>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None/>
              <a:defRPr b="1" i="0" sz="33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Nunito"/>
                <a:ea typeface="Nunito"/>
                <a:cs typeface="Nunito"/>
                <a:sym typeface="Nuni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drive.google.com/a/kokonetworks.com/open?id=1IMa4ex6izfZ-SiZkTVVJLU-fBDJmpOEy585Ie-UW2yQ" TargetMode="External"/><Relationship Id="rId4" Type="http://schemas.openxmlformats.org/officeDocument/2006/relationships/hyperlink" Target="https://drive.google.com/a/kokonetworks.com/open?id=1kyg1fVqBj7ML8zpo7GdRrjNCXCRkEC_zdqe5r_j0cjo" TargetMode="External"/><Relationship Id="rId5"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31.png"/><Relationship Id="rId7"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4.png"/><Relationship Id="rId4" Type="http://schemas.openxmlformats.org/officeDocument/2006/relationships/image" Target="../media/image25.png"/><Relationship Id="rId5" Type="http://schemas.openxmlformats.org/officeDocument/2006/relationships/image" Target="../media/image33.png"/><Relationship Id="rId6"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40.png"/><Relationship Id="rId6" Type="http://schemas.openxmlformats.org/officeDocument/2006/relationships/image" Target="../media/image39.png"/><Relationship Id="rId7"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type="title"/>
          </p:nvPr>
        </p:nvSpPr>
        <p:spPr>
          <a:xfrm>
            <a:off x="4693444" y="2053615"/>
            <a:ext cx="4027200" cy="559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0" lang="en" sz="2400">
                <a:latin typeface="Nunito SemiBold"/>
                <a:ea typeface="Nunito SemiBold"/>
                <a:cs typeface="Nunito SemiBold"/>
                <a:sym typeface="Nunito SemiBold"/>
              </a:rPr>
              <a:t>P</a:t>
            </a:r>
            <a:r>
              <a:rPr b="0" lang="en" sz="2400">
                <a:latin typeface="Nunito SemiBold"/>
                <a:ea typeface="Nunito SemiBold"/>
                <a:cs typeface="Nunito SemiBold"/>
                <a:sym typeface="Nunito SemiBold"/>
              </a:rPr>
              <a:t>roduct and engineering </a:t>
            </a:r>
            <a:endParaRPr/>
          </a:p>
        </p:txBody>
      </p:sp>
      <p:sp>
        <p:nvSpPr>
          <p:cNvPr id="179" name="Google Shape;179;p22"/>
          <p:cNvSpPr txBox="1"/>
          <p:nvPr>
            <p:ph idx="1" type="subTitle"/>
          </p:nvPr>
        </p:nvSpPr>
        <p:spPr>
          <a:xfrm>
            <a:off x="4693443" y="2783527"/>
            <a:ext cx="4027200" cy="559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Key processes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1"/>
          <p:cNvSpPr txBox="1"/>
          <p:nvPr>
            <p:ph type="title"/>
          </p:nvPr>
        </p:nvSpPr>
        <p:spPr>
          <a:xfrm>
            <a:off x="924413" y="5813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Release execution management </a:t>
            </a:r>
            <a:endParaRPr/>
          </a:p>
        </p:txBody>
      </p:sp>
      <p:pic>
        <p:nvPicPr>
          <p:cNvPr id="359" name="Google Shape;359;p31"/>
          <p:cNvPicPr preferRelativeResize="0"/>
          <p:nvPr/>
        </p:nvPicPr>
        <p:blipFill>
          <a:blip r:embed="rId3">
            <a:alphaModFix/>
          </a:blip>
          <a:stretch>
            <a:fillRect/>
          </a:stretch>
        </p:blipFill>
        <p:spPr>
          <a:xfrm>
            <a:off x="2480450" y="4004325"/>
            <a:ext cx="231630" cy="307650"/>
          </a:xfrm>
          <a:prstGeom prst="rect">
            <a:avLst/>
          </a:prstGeom>
          <a:noFill/>
          <a:ln>
            <a:noFill/>
          </a:ln>
        </p:spPr>
      </p:pic>
      <p:sp>
        <p:nvSpPr>
          <p:cNvPr id="360" name="Google Shape;360;p31"/>
          <p:cNvSpPr/>
          <p:nvPr/>
        </p:nvSpPr>
        <p:spPr>
          <a:xfrm>
            <a:off x="1793600" y="4435675"/>
            <a:ext cx="1183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Release notes</a:t>
            </a:r>
            <a:endParaRPr sz="1000"/>
          </a:p>
        </p:txBody>
      </p:sp>
      <p:pic>
        <p:nvPicPr>
          <p:cNvPr id="361" name="Google Shape;361;p31"/>
          <p:cNvPicPr preferRelativeResize="0"/>
          <p:nvPr/>
        </p:nvPicPr>
        <p:blipFill>
          <a:blip r:embed="rId4">
            <a:alphaModFix/>
          </a:blip>
          <a:stretch>
            <a:fillRect/>
          </a:stretch>
        </p:blipFill>
        <p:spPr>
          <a:xfrm>
            <a:off x="2007925" y="4029050"/>
            <a:ext cx="307800" cy="307800"/>
          </a:xfrm>
          <a:prstGeom prst="rect">
            <a:avLst/>
          </a:prstGeom>
          <a:noFill/>
          <a:ln>
            <a:noFill/>
          </a:ln>
        </p:spPr>
      </p:pic>
      <p:pic>
        <p:nvPicPr>
          <p:cNvPr id="362" name="Google Shape;362;p31"/>
          <p:cNvPicPr preferRelativeResize="0"/>
          <p:nvPr/>
        </p:nvPicPr>
        <p:blipFill rotWithShape="1">
          <a:blip r:embed="rId5">
            <a:alphaModFix/>
          </a:blip>
          <a:srcRect b="15980" l="0" r="0" t="0"/>
          <a:stretch/>
        </p:blipFill>
        <p:spPr>
          <a:xfrm>
            <a:off x="3796025" y="3952850"/>
            <a:ext cx="307800" cy="356548"/>
          </a:xfrm>
          <a:prstGeom prst="rect">
            <a:avLst/>
          </a:prstGeom>
          <a:noFill/>
          <a:ln>
            <a:noFill/>
          </a:ln>
        </p:spPr>
      </p:pic>
      <p:sp>
        <p:nvSpPr>
          <p:cNvPr id="363" name="Google Shape;363;p31"/>
          <p:cNvSpPr/>
          <p:nvPr/>
        </p:nvSpPr>
        <p:spPr>
          <a:xfrm>
            <a:off x="3343575" y="4435675"/>
            <a:ext cx="1183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Runbook</a:t>
            </a:r>
            <a:endParaRPr sz="1000"/>
          </a:p>
          <a:p>
            <a:pPr indent="0" lvl="0" marL="0" rtl="0" algn="ctr">
              <a:spcBef>
                <a:spcPts val="0"/>
              </a:spcBef>
              <a:spcAft>
                <a:spcPts val="0"/>
              </a:spcAft>
              <a:buNone/>
            </a:pPr>
            <a:r>
              <a:rPr lang="en" sz="1000"/>
              <a:t>Checklist</a:t>
            </a:r>
            <a:endParaRPr sz="1000"/>
          </a:p>
        </p:txBody>
      </p:sp>
      <p:sp>
        <p:nvSpPr>
          <p:cNvPr id="364" name="Google Shape;364;p31"/>
          <p:cNvSpPr/>
          <p:nvPr/>
        </p:nvSpPr>
        <p:spPr>
          <a:xfrm>
            <a:off x="4435275" y="4452725"/>
            <a:ext cx="16029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Release tests</a:t>
            </a:r>
            <a:endParaRPr sz="1000"/>
          </a:p>
          <a:p>
            <a:pPr indent="0" lvl="0" marL="0" rtl="0" algn="ctr">
              <a:spcBef>
                <a:spcPts val="0"/>
              </a:spcBef>
              <a:spcAft>
                <a:spcPts val="0"/>
              </a:spcAft>
              <a:buNone/>
            </a:pPr>
            <a:r>
              <a:rPr lang="en" sz="1000"/>
              <a:t>Backward </a:t>
            </a:r>
            <a:r>
              <a:rPr lang="en" sz="1000"/>
              <a:t>compatibility</a:t>
            </a:r>
            <a:endParaRPr sz="1000"/>
          </a:p>
        </p:txBody>
      </p:sp>
      <p:pic>
        <p:nvPicPr>
          <p:cNvPr id="365" name="Google Shape;365;p31"/>
          <p:cNvPicPr preferRelativeResize="0"/>
          <p:nvPr/>
        </p:nvPicPr>
        <p:blipFill>
          <a:blip r:embed="rId6">
            <a:alphaModFix/>
          </a:blip>
          <a:stretch>
            <a:fillRect/>
          </a:stretch>
        </p:blipFill>
        <p:spPr>
          <a:xfrm>
            <a:off x="5115575" y="3833502"/>
            <a:ext cx="364578" cy="356550"/>
          </a:xfrm>
          <a:prstGeom prst="rect">
            <a:avLst/>
          </a:prstGeom>
          <a:noFill/>
          <a:ln>
            <a:noFill/>
          </a:ln>
        </p:spPr>
      </p:pic>
      <p:cxnSp>
        <p:nvCxnSpPr>
          <p:cNvPr id="366" name="Google Shape;366;p31"/>
          <p:cNvCxnSpPr/>
          <p:nvPr/>
        </p:nvCxnSpPr>
        <p:spPr>
          <a:xfrm flipH="1" rot="10800000">
            <a:off x="105750" y="801163"/>
            <a:ext cx="8932500" cy="8700"/>
          </a:xfrm>
          <a:prstGeom prst="straightConnector1">
            <a:avLst/>
          </a:prstGeom>
          <a:noFill/>
          <a:ln cap="flat" cmpd="sng" w="9525">
            <a:solidFill>
              <a:schemeClr val="dk2"/>
            </a:solidFill>
            <a:prstDash val="solid"/>
            <a:round/>
            <a:headEnd len="med" w="med" type="none"/>
            <a:tailEnd len="med" w="med" type="none"/>
          </a:ln>
        </p:spPr>
      </p:cxnSp>
      <p:cxnSp>
        <p:nvCxnSpPr>
          <p:cNvPr id="367" name="Google Shape;367;p31"/>
          <p:cNvCxnSpPr/>
          <p:nvPr/>
        </p:nvCxnSpPr>
        <p:spPr>
          <a:xfrm flipH="1" rot="10800000">
            <a:off x="105750" y="1306025"/>
            <a:ext cx="8932500" cy="8700"/>
          </a:xfrm>
          <a:prstGeom prst="straightConnector1">
            <a:avLst/>
          </a:prstGeom>
          <a:noFill/>
          <a:ln cap="flat" cmpd="sng" w="9525">
            <a:solidFill>
              <a:schemeClr val="dk2"/>
            </a:solidFill>
            <a:prstDash val="solid"/>
            <a:round/>
            <a:headEnd len="med" w="med" type="none"/>
            <a:tailEnd len="med" w="med" type="none"/>
          </a:ln>
        </p:spPr>
      </p:cxnSp>
      <p:cxnSp>
        <p:nvCxnSpPr>
          <p:cNvPr id="368" name="Google Shape;368;p31"/>
          <p:cNvCxnSpPr/>
          <p:nvPr/>
        </p:nvCxnSpPr>
        <p:spPr>
          <a:xfrm flipH="1" rot="10800000">
            <a:off x="105750" y="1881175"/>
            <a:ext cx="8932500" cy="8700"/>
          </a:xfrm>
          <a:prstGeom prst="straightConnector1">
            <a:avLst/>
          </a:prstGeom>
          <a:noFill/>
          <a:ln cap="flat" cmpd="sng" w="9525">
            <a:solidFill>
              <a:schemeClr val="dk2"/>
            </a:solidFill>
            <a:prstDash val="solid"/>
            <a:round/>
            <a:headEnd len="med" w="med" type="none"/>
            <a:tailEnd len="med" w="med" type="none"/>
          </a:ln>
        </p:spPr>
      </p:cxnSp>
      <p:cxnSp>
        <p:nvCxnSpPr>
          <p:cNvPr id="369" name="Google Shape;369;p31"/>
          <p:cNvCxnSpPr/>
          <p:nvPr/>
        </p:nvCxnSpPr>
        <p:spPr>
          <a:xfrm flipH="1" rot="10800000">
            <a:off x="130138" y="2421175"/>
            <a:ext cx="8932500" cy="8700"/>
          </a:xfrm>
          <a:prstGeom prst="straightConnector1">
            <a:avLst/>
          </a:prstGeom>
          <a:noFill/>
          <a:ln cap="flat" cmpd="sng" w="38100">
            <a:solidFill>
              <a:srgbClr val="000000"/>
            </a:solidFill>
            <a:prstDash val="solid"/>
            <a:round/>
            <a:headEnd len="med" w="med" type="none"/>
            <a:tailEnd len="med" w="med" type="none"/>
          </a:ln>
        </p:spPr>
      </p:cxnSp>
      <p:sp>
        <p:nvSpPr>
          <p:cNvPr id="370" name="Google Shape;370;p31"/>
          <p:cNvSpPr txBox="1"/>
          <p:nvPr/>
        </p:nvSpPr>
        <p:spPr>
          <a:xfrm>
            <a:off x="130150" y="877375"/>
            <a:ext cx="19299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Eng team (incl QA)</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i="1">
              <a:latin typeface="Nunito"/>
              <a:ea typeface="Nunito"/>
              <a:cs typeface="Nunito"/>
              <a:sym typeface="Nunito"/>
            </a:endParaRPr>
          </a:p>
        </p:txBody>
      </p:sp>
      <p:sp>
        <p:nvSpPr>
          <p:cNvPr id="371" name="Google Shape;371;p31"/>
          <p:cNvSpPr txBox="1"/>
          <p:nvPr/>
        </p:nvSpPr>
        <p:spPr>
          <a:xfrm>
            <a:off x="130150" y="1406100"/>
            <a:ext cx="14403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Nunito"/>
                <a:ea typeface="Nunito"/>
                <a:cs typeface="Nunito"/>
                <a:sym typeface="Nunito"/>
              </a:rPr>
              <a:t>Product team</a:t>
            </a:r>
            <a:endParaRPr b="1">
              <a:latin typeface="Nunito"/>
              <a:ea typeface="Nunito"/>
              <a:cs typeface="Nunito"/>
              <a:sym typeface="Nunito"/>
            </a:endParaRPr>
          </a:p>
        </p:txBody>
      </p:sp>
      <p:sp>
        <p:nvSpPr>
          <p:cNvPr id="372" name="Google Shape;372;p31"/>
          <p:cNvSpPr txBox="1"/>
          <p:nvPr/>
        </p:nvSpPr>
        <p:spPr>
          <a:xfrm>
            <a:off x="130150" y="1940125"/>
            <a:ext cx="1757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Stakeholders</a:t>
            </a:r>
            <a:endParaRPr>
              <a:latin typeface="Nunito"/>
              <a:ea typeface="Nunito"/>
              <a:cs typeface="Nunito"/>
              <a:sym typeface="Nunito"/>
            </a:endParaRPr>
          </a:p>
        </p:txBody>
      </p:sp>
      <p:sp>
        <p:nvSpPr>
          <p:cNvPr id="373" name="Google Shape;373;p31"/>
          <p:cNvSpPr txBox="1"/>
          <p:nvPr/>
        </p:nvSpPr>
        <p:spPr>
          <a:xfrm>
            <a:off x="130150" y="4066525"/>
            <a:ext cx="1757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Outputs and tools</a:t>
            </a:r>
            <a:endParaRPr>
              <a:latin typeface="Nunito"/>
              <a:ea typeface="Nunito"/>
              <a:cs typeface="Nunito"/>
              <a:sym typeface="Nunito"/>
            </a:endParaRPr>
          </a:p>
        </p:txBody>
      </p:sp>
      <p:cxnSp>
        <p:nvCxnSpPr>
          <p:cNvPr id="374" name="Google Shape;374;p31"/>
          <p:cNvCxnSpPr/>
          <p:nvPr/>
        </p:nvCxnSpPr>
        <p:spPr>
          <a:xfrm flipH="1" rot="10800000">
            <a:off x="130138" y="3640375"/>
            <a:ext cx="8932500" cy="8700"/>
          </a:xfrm>
          <a:prstGeom prst="straightConnector1">
            <a:avLst/>
          </a:prstGeom>
          <a:noFill/>
          <a:ln cap="flat" cmpd="sng" w="9525">
            <a:solidFill>
              <a:schemeClr val="dk2"/>
            </a:solidFill>
            <a:prstDash val="solid"/>
            <a:round/>
            <a:headEnd len="med" w="med" type="none"/>
            <a:tailEnd len="med" w="med" type="none"/>
          </a:ln>
        </p:spPr>
      </p:cxnSp>
      <p:sp>
        <p:nvSpPr>
          <p:cNvPr id="375" name="Google Shape;375;p31"/>
          <p:cNvSpPr txBox="1"/>
          <p:nvPr/>
        </p:nvSpPr>
        <p:spPr>
          <a:xfrm>
            <a:off x="130150" y="2798625"/>
            <a:ext cx="1757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Key interactions and discussions</a:t>
            </a:r>
            <a:endParaRPr>
              <a:latin typeface="Nunito"/>
              <a:ea typeface="Nunito"/>
              <a:cs typeface="Nunito"/>
              <a:sym typeface="Nunito"/>
            </a:endParaRPr>
          </a:p>
        </p:txBody>
      </p:sp>
      <p:sp>
        <p:nvSpPr>
          <p:cNvPr id="376" name="Google Shape;376;p31"/>
          <p:cNvSpPr/>
          <p:nvPr/>
        </p:nvSpPr>
        <p:spPr>
          <a:xfrm>
            <a:off x="1804325" y="2475538"/>
            <a:ext cx="1210500" cy="98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700"/>
              <a:t>Agree RM</a:t>
            </a:r>
            <a:endParaRPr sz="700"/>
          </a:p>
          <a:p>
            <a:pPr indent="0" lvl="0" marL="0" rtl="0" algn="l">
              <a:lnSpc>
                <a:spcPct val="100000"/>
              </a:lnSpc>
              <a:spcBef>
                <a:spcPts val="0"/>
              </a:spcBef>
              <a:spcAft>
                <a:spcPts val="0"/>
              </a:spcAft>
              <a:buNone/>
            </a:pPr>
            <a:r>
              <a:rPr lang="en" sz="700"/>
              <a:t>Define QA Lead</a:t>
            </a:r>
            <a:endParaRPr sz="700"/>
          </a:p>
          <a:p>
            <a:pPr indent="0" lvl="0" marL="0" rtl="0" algn="l">
              <a:lnSpc>
                <a:spcPct val="100000"/>
              </a:lnSpc>
              <a:spcBef>
                <a:spcPts val="0"/>
              </a:spcBef>
              <a:spcAft>
                <a:spcPts val="0"/>
              </a:spcAft>
              <a:buNone/>
            </a:pPr>
            <a:r>
              <a:rPr lang="en" sz="700"/>
              <a:t>Set up communication lists and tools</a:t>
            </a:r>
            <a:endParaRPr sz="700"/>
          </a:p>
          <a:p>
            <a:pPr indent="0" lvl="0" marL="0" rtl="0" algn="l">
              <a:lnSpc>
                <a:spcPct val="100000"/>
              </a:lnSpc>
              <a:spcBef>
                <a:spcPts val="0"/>
              </a:spcBef>
              <a:spcAft>
                <a:spcPts val="0"/>
              </a:spcAft>
              <a:buClr>
                <a:schemeClr val="dk1"/>
              </a:buClr>
              <a:buSzPts val="1100"/>
              <a:buFont typeface="Arial"/>
              <a:buNone/>
            </a:pPr>
            <a:r>
              <a:rPr lang="en" sz="700"/>
              <a:t>Collate release notes</a:t>
            </a:r>
            <a:endParaRPr sz="400">
              <a:solidFill>
                <a:schemeClr val="dk1"/>
              </a:solidFill>
            </a:endParaRPr>
          </a:p>
          <a:p>
            <a:pPr indent="0" lvl="0" marL="0" rtl="0" algn="l">
              <a:spcBef>
                <a:spcPts val="0"/>
              </a:spcBef>
              <a:spcAft>
                <a:spcPts val="0"/>
              </a:spcAft>
              <a:buClr>
                <a:schemeClr val="dk1"/>
              </a:buClr>
              <a:buSzPts val="1100"/>
              <a:buFont typeface="Arial"/>
              <a:buNone/>
            </a:pPr>
            <a:r>
              <a:t/>
            </a:r>
            <a:endParaRPr sz="400">
              <a:solidFill>
                <a:schemeClr val="dk1"/>
              </a:solidFill>
            </a:endParaRPr>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t/>
            </a:r>
            <a:endParaRPr sz="500"/>
          </a:p>
        </p:txBody>
      </p:sp>
      <p:sp>
        <p:nvSpPr>
          <p:cNvPr id="377" name="Google Shape;377;p31"/>
          <p:cNvSpPr/>
          <p:nvPr/>
        </p:nvSpPr>
        <p:spPr>
          <a:xfrm>
            <a:off x="3300275" y="2475538"/>
            <a:ext cx="1210500" cy="98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700"/>
              <a:t>Create run sheet</a:t>
            </a:r>
            <a:endParaRPr sz="700" u="sng">
              <a:solidFill>
                <a:schemeClr val="hlink"/>
              </a:solidFill>
            </a:endParaRPr>
          </a:p>
          <a:p>
            <a:pPr indent="0" lvl="0" marL="0" rtl="0" algn="l">
              <a:lnSpc>
                <a:spcPct val="100000"/>
              </a:lnSpc>
              <a:spcBef>
                <a:spcPts val="0"/>
              </a:spcBef>
              <a:spcAft>
                <a:spcPts val="0"/>
              </a:spcAft>
              <a:buNone/>
            </a:pPr>
            <a:r>
              <a:rPr lang="en" sz="700"/>
              <a:t>Populate deployment steps</a:t>
            </a:r>
            <a:endParaRPr sz="700"/>
          </a:p>
          <a:p>
            <a:pPr indent="0" lvl="0" marL="0" rtl="0" algn="l">
              <a:lnSpc>
                <a:spcPct val="100000"/>
              </a:lnSpc>
              <a:spcBef>
                <a:spcPts val="0"/>
              </a:spcBef>
              <a:spcAft>
                <a:spcPts val="0"/>
              </a:spcAft>
              <a:buNone/>
            </a:pPr>
            <a:r>
              <a:rPr lang="en" sz="700"/>
              <a:t>Define NOC steps</a:t>
            </a:r>
            <a:endParaRPr sz="700"/>
          </a:p>
          <a:p>
            <a:pPr indent="0" lvl="0" marL="0" rtl="0" algn="l">
              <a:lnSpc>
                <a:spcPct val="100000"/>
              </a:lnSpc>
              <a:spcBef>
                <a:spcPts val="0"/>
              </a:spcBef>
              <a:spcAft>
                <a:spcPts val="0"/>
              </a:spcAft>
              <a:buNone/>
            </a:pPr>
            <a:r>
              <a:rPr lang="en" sz="700"/>
              <a:t>Define smoke tests</a:t>
            </a:r>
            <a:endParaRPr sz="700"/>
          </a:p>
          <a:p>
            <a:pPr indent="0" lvl="0" marL="0" rtl="0" algn="l">
              <a:lnSpc>
                <a:spcPct val="100000"/>
              </a:lnSpc>
              <a:spcBef>
                <a:spcPts val="0"/>
              </a:spcBef>
              <a:spcAft>
                <a:spcPts val="0"/>
              </a:spcAft>
              <a:buNone/>
            </a:pPr>
            <a:r>
              <a:rPr lang="en" sz="700"/>
              <a:t>Define post deployment actions</a:t>
            </a:r>
            <a:endParaRPr sz="700"/>
          </a:p>
          <a:p>
            <a:pPr indent="0" lvl="0" marL="0" rtl="0" algn="l">
              <a:lnSpc>
                <a:spcPct val="100000"/>
              </a:lnSpc>
              <a:spcBef>
                <a:spcPts val="0"/>
              </a:spcBef>
              <a:spcAft>
                <a:spcPts val="0"/>
              </a:spcAft>
              <a:buNone/>
            </a:pPr>
            <a:r>
              <a:t/>
            </a:r>
            <a:endParaRPr sz="700">
              <a:solidFill>
                <a:schemeClr val="dk1"/>
              </a:solidFill>
            </a:endParaRPr>
          </a:p>
        </p:txBody>
      </p:sp>
      <p:sp>
        <p:nvSpPr>
          <p:cNvPr id="378" name="Google Shape;378;p31"/>
          <p:cNvSpPr/>
          <p:nvPr/>
        </p:nvSpPr>
        <p:spPr>
          <a:xfrm>
            <a:off x="4714250" y="2475538"/>
            <a:ext cx="12105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Create Zephyr test cycle</a:t>
            </a:r>
            <a:endParaRPr sz="700"/>
          </a:p>
          <a:p>
            <a:pPr indent="0" lvl="0" marL="0" rtl="0" algn="l">
              <a:spcBef>
                <a:spcPts val="0"/>
              </a:spcBef>
              <a:spcAft>
                <a:spcPts val="0"/>
              </a:spcAft>
              <a:buNone/>
            </a:pPr>
            <a:r>
              <a:rPr lang="en" sz="700"/>
              <a:t>Agree timelines</a:t>
            </a:r>
            <a:endParaRPr sz="700"/>
          </a:p>
          <a:p>
            <a:pPr indent="0" lvl="0" marL="0" rtl="0" algn="l">
              <a:spcBef>
                <a:spcPts val="0"/>
              </a:spcBef>
              <a:spcAft>
                <a:spcPts val="0"/>
              </a:spcAft>
              <a:buNone/>
            </a:pPr>
            <a:r>
              <a:rPr lang="en" sz="700"/>
              <a:t>Confirm story completion Communicate timelines</a:t>
            </a:r>
            <a:endParaRPr sz="700"/>
          </a:p>
          <a:p>
            <a:pPr indent="0" lvl="0" marL="0" rtl="0" algn="l">
              <a:spcBef>
                <a:spcPts val="0"/>
              </a:spcBef>
              <a:spcAft>
                <a:spcPts val="0"/>
              </a:spcAft>
              <a:buNone/>
            </a:pPr>
            <a:r>
              <a:rPr lang="en" sz="700"/>
              <a:t>Send out release notes </a:t>
            </a:r>
            <a:endParaRPr sz="700"/>
          </a:p>
          <a:p>
            <a:pPr indent="0" lvl="0" marL="0" rtl="0" algn="l">
              <a:spcBef>
                <a:spcPts val="0"/>
              </a:spcBef>
              <a:spcAft>
                <a:spcPts val="0"/>
              </a:spcAft>
              <a:buNone/>
            </a:pPr>
            <a:r>
              <a:rPr lang="en" sz="700">
                <a:solidFill>
                  <a:schemeClr val="dk1"/>
                </a:solidFill>
              </a:rPr>
              <a:t>Update on progress</a:t>
            </a:r>
            <a:endParaRPr sz="700">
              <a:solidFill>
                <a:schemeClr val="dk1"/>
              </a:solidFill>
            </a:endParaRPr>
          </a:p>
          <a:p>
            <a:pPr indent="0" lvl="0" marL="0" rtl="0" algn="l">
              <a:spcBef>
                <a:spcPts val="0"/>
              </a:spcBef>
              <a:spcAft>
                <a:spcPts val="0"/>
              </a:spcAft>
              <a:buClr>
                <a:schemeClr val="dk1"/>
              </a:buClr>
              <a:buSzPts val="1100"/>
              <a:buFont typeface="Arial"/>
              <a:buNone/>
            </a:pPr>
            <a:r>
              <a:rPr lang="en" sz="700">
                <a:solidFill>
                  <a:schemeClr val="dk1"/>
                </a:solidFill>
              </a:rPr>
              <a:t>Coordinate bug fixes</a:t>
            </a:r>
            <a:endParaRPr sz="700">
              <a:solidFill>
                <a:schemeClr val="dk1"/>
              </a:solidFill>
            </a:endParaRPr>
          </a:p>
          <a:p>
            <a:pPr indent="0" lvl="0" marL="0" rtl="0" algn="l">
              <a:spcBef>
                <a:spcPts val="0"/>
              </a:spcBef>
              <a:spcAft>
                <a:spcPts val="0"/>
              </a:spcAft>
              <a:buNone/>
            </a:pPr>
            <a:r>
              <a:t/>
            </a:r>
            <a:endParaRPr sz="700"/>
          </a:p>
        </p:txBody>
      </p:sp>
      <p:sp>
        <p:nvSpPr>
          <p:cNvPr id="379" name="Google Shape;379;p31"/>
          <p:cNvSpPr/>
          <p:nvPr/>
        </p:nvSpPr>
        <p:spPr>
          <a:xfrm>
            <a:off x="6170850" y="2475538"/>
            <a:ext cx="12105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Notify company</a:t>
            </a:r>
            <a:endParaRPr sz="700"/>
          </a:p>
          <a:p>
            <a:pPr indent="0" lvl="0" marL="0" rtl="0" algn="l">
              <a:spcBef>
                <a:spcPts val="0"/>
              </a:spcBef>
              <a:spcAft>
                <a:spcPts val="0"/>
              </a:spcAft>
              <a:buNone/>
            </a:pPr>
            <a:r>
              <a:rPr lang="en" sz="700"/>
              <a:t>Coordinate deployment</a:t>
            </a:r>
            <a:endParaRPr sz="700"/>
          </a:p>
          <a:p>
            <a:pPr indent="0" lvl="0" marL="0" rtl="0" algn="l">
              <a:spcBef>
                <a:spcPts val="0"/>
              </a:spcBef>
              <a:spcAft>
                <a:spcPts val="0"/>
              </a:spcAft>
              <a:buNone/>
            </a:pPr>
            <a:r>
              <a:rPr lang="en" sz="700"/>
              <a:t>Ensure users are happy</a:t>
            </a:r>
            <a:endParaRPr sz="700"/>
          </a:p>
          <a:p>
            <a:pPr indent="0" lvl="0" marL="0" rtl="0" algn="l">
              <a:spcBef>
                <a:spcPts val="0"/>
              </a:spcBef>
              <a:spcAft>
                <a:spcPts val="0"/>
              </a:spcAft>
              <a:buNone/>
            </a:pPr>
            <a:r>
              <a:t/>
            </a:r>
            <a:endParaRPr sz="700"/>
          </a:p>
        </p:txBody>
      </p:sp>
      <p:sp>
        <p:nvSpPr>
          <p:cNvPr id="380" name="Google Shape;380;p31"/>
          <p:cNvSpPr/>
          <p:nvPr/>
        </p:nvSpPr>
        <p:spPr>
          <a:xfrm>
            <a:off x="3278225" y="848100"/>
            <a:ext cx="1254600" cy="8019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Deployment sheet preparation</a:t>
            </a:r>
            <a:endParaRPr sz="1000"/>
          </a:p>
        </p:txBody>
      </p:sp>
      <p:sp>
        <p:nvSpPr>
          <p:cNvPr id="381" name="Google Shape;381;p31"/>
          <p:cNvSpPr/>
          <p:nvPr/>
        </p:nvSpPr>
        <p:spPr>
          <a:xfrm>
            <a:off x="4727900" y="848100"/>
            <a:ext cx="1183200" cy="8019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Release testing </a:t>
            </a:r>
            <a:endParaRPr sz="1000"/>
          </a:p>
        </p:txBody>
      </p:sp>
      <p:sp>
        <p:nvSpPr>
          <p:cNvPr id="382" name="Google Shape;382;p31"/>
          <p:cNvSpPr/>
          <p:nvPr/>
        </p:nvSpPr>
        <p:spPr>
          <a:xfrm>
            <a:off x="6091650" y="848100"/>
            <a:ext cx="1368900" cy="8019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Deployment</a:t>
            </a:r>
            <a:endParaRPr sz="1000"/>
          </a:p>
        </p:txBody>
      </p:sp>
      <p:sp>
        <p:nvSpPr>
          <p:cNvPr id="383" name="Google Shape;383;p31"/>
          <p:cNvSpPr/>
          <p:nvPr/>
        </p:nvSpPr>
        <p:spPr>
          <a:xfrm>
            <a:off x="1866050" y="848100"/>
            <a:ext cx="1210500" cy="4197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People and tools preparation </a:t>
            </a:r>
            <a:endParaRPr sz="1000"/>
          </a:p>
        </p:txBody>
      </p:sp>
      <p:sp>
        <p:nvSpPr>
          <p:cNvPr id="384" name="Google Shape;384;p31"/>
          <p:cNvSpPr/>
          <p:nvPr/>
        </p:nvSpPr>
        <p:spPr>
          <a:xfrm>
            <a:off x="7641125" y="848100"/>
            <a:ext cx="1254600" cy="4197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Closing release</a:t>
            </a:r>
            <a:endParaRPr sz="1000"/>
          </a:p>
        </p:txBody>
      </p:sp>
      <p:sp>
        <p:nvSpPr>
          <p:cNvPr id="385" name="Google Shape;385;p31"/>
          <p:cNvSpPr/>
          <p:nvPr/>
        </p:nvSpPr>
        <p:spPr>
          <a:xfrm>
            <a:off x="7663175" y="2475538"/>
            <a:ext cx="12105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Close projects in common tools</a:t>
            </a:r>
            <a:endParaRPr sz="700"/>
          </a:p>
          <a:p>
            <a:pPr indent="0" lvl="0" marL="0" rtl="0" algn="l">
              <a:spcBef>
                <a:spcPts val="0"/>
              </a:spcBef>
              <a:spcAft>
                <a:spcPts val="0"/>
              </a:spcAft>
              <a:buNone/>
            </a:pPr>
            <a:r>
              <a:t/>
            </a:r>
            <a:endParaRPr sz="700"/>
          </a:p>
        </p:txBody>
      </p:sp>
      <p:pic>
        <p:nvPicPr>
          <p:cNvPr id="386" name="Google Shape;386;p31"/>
          <p:cNvPicPr preferRelativeResize="0"/>
          <p:nvPr/>
        </p:nvPicPr>
        <p:blipFill rotWithShape="1">
          <a:blip r:embed="rId5">
            <a:alphaModFix/>
          </a:blip>
          <a:srcRect b="15980" l="0" r="0" t="0"/>
          <a:stretch/>
        </p:blipFill>
        <p:spPr>
          <a:xfrm>
            <a:off x="6521400" y="3952850"/>
            <a:ext cx="307800" cy="356548"/>
          </a:xfrm>
          <a:prstGeom prst="rect">
            <a:avLst/>
          </a:prstGeom>
          <a:noFill/>
          <a:ln>
            <a:noFill/>
          </a:ln>
        </p:spPr>
      </p:pic>
      <p:sp>
        <p:nvSpPr>
          <p:cNvPr id="387" name="Google Shape;387;p31"/>
          <p:cNvSpPr/>
          <p:nvPr/>
        </p:nvSpPr>
        <p:spPr>
          <a:xfrm>
            <a:off x="6068950" y="4435675"/>
            <a:ext cx="11832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Runbook</a:t>
            </a:r>
            <a:endParaRPr sz="1000"/>
          </a:p>
          <a:p>
            <a:pPr indent="0" lvl="0" marL="0" rtl="0" algn="ctr">
              <a:spcBef>
                <a:spcPts val="0"/>
              </a:spcBef>
              <a:spcAft>
                <a:spcPts val="0"/>
              </a:spcAft>
              <a:buNone/>
            </a:pPr>
            <a:r>
              <a:rPr lang="en" sz="1000"/>
              <a:t>Checklist</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2"/>
          <p:cNvSpPr txBox="1"/>
          <p:nvPr>
            <p:ph type="title"/>
          </p:nvPr>
        </p:nvSpPr>
        <p:spPr>
          <a:xfrm>
            <a:off x="900113" y="1447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Testing - what do we test when and why?</a:t>
            </a:r>
            <a:endParaRPr/>
          </a:p>
        </p:txBody>
      </p:sp>
      <p:sp>
        <p:nvSpPr>
          <p:cNvPr id="393" name="Google Shape;393;p32"/>
          <p:cNvSpPr txBox="1"/>
          <p:nvPr/>
        </p:nvSpPr>
        <p:spPr>
          <a:xfrm>
            <a:off x="392225" y="1238950"/>
            <a:ext cx="917700" cy="29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Project A</a:t>
            </a:r>
            <a:endParaRPr>
              <a:latin typeface="Nunito"/>
              <a:ea typeface="Nunito"/>
              <a:cs typeface="Nunito"/>
              <a:sym typeface="Nunito"/>
            </a:endParaRPr>
          </a:p>
        </p:txBody>
      </p:sp>
      <p:sp>
        <p:nvSpPr>
          <p:cNvPr id="394" name="Google Shape;394;p32"/>
          <p:cNvSpPr txBox="1"/>
          <p:nvPr/>
        </p:nvSpPr>
        <p:spPr>
          <a:xfrm>
            <a:off x="392225" y="1601575"/>
            <a:ext cx="917700" cy="29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Project B</a:t>
            </a:r>
            <a:endParaRPr>
              <a:latin typeface="Nunito"/>
              <a:ea typeface="Nunito"/>
              <a:cs typeface="Nunito"/>
              <a:sym typeface="Nunito"/>
            </a:endParaRPr>
          </a:p>
        </p:txBody>
      </p:sp>
      <p:sp>
        <p:nvSpPr>
          <p:cNvPr id="395" name="Google Shape;395;p32"/>
          <p:cNvSpPr txBox="1"/>
          <p:nvPr/>
        </p:nvSpPr>
        <p:spPr>
          <a:xfrm>
            <a:off x="392225" y="1964200"/>
            <a:ext cx="917700" cy="29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Project C</a:t>
            </a:r>
            <a:endParaRPr>
              <a:latin typeface="Nunito"/>
              <a:ea typeface="Nunito"/>
              <a:cs typeface="Nunito"/>
              <a:sym typeface="Nunito"/>
            </a:endParaRPr>
          </a:p>
        </p:txBody>
      </p:sp>
      <p:sp>
        <p:nvSpPr>
          <p:cNvPr id="396" name="Google Shape;396;p32"/>
          <p:cNvSpPr txBox="1"/>
          <p:nvPr/>
        </p:nvSpPr>
        <p:spPr>
          <a:xfrm>
            <a:off x="1168125" y="723513"/>
            <a:ext cx="2649300" cy="29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Acceptance Testing (feature)</a:t>
            </a:r>
            <a:endParaRPr>
              <a:latin typeface="Nunito"/>
              <a:ea typeface="Nunito"/>
              <a:cs typeface="Nunito"/>
              <a:sym typeface="Nunito"/>
            </a:endParaRPr>
          </a:p>
        </p:txBody>
      </p:sp>
      <p:cxnSp>
        <p:nvCxnSpPr>
          <p:cNvPr id="397" name="Google Shape;397;p32"/>
          <p:cNvCxnSpPr/>
          <p:nvPr/>
        </p:nvCxnSpPr>
        <p:spPr>
          <a:xfrm>
            <a:off x="1309925" y="1387000"/>
            <a:ext cx="2590200" cy="11700"/>
          </a:xfrm>
          <a:prstGeom prst="straightConnector1">
            <a:avLst/>
          </a:prstGeom>
          <a:noFill/>
          <a:ln cap="flat" cmpd="sng" w="9525">
            <a:solidFill>
              <a:schemeClr val="dk2"/>
            </a:solidFill>
            <a:prstDash val="solid"/>
            <a:round/>
            <a:headEnd len="med" w="med" type="none"/>
            <a:tailEnd len="med" w="med" type="none"/>
          </a:ln>
        </p:spPr>
      </p:cxnSp>
      <p:cxnSp>
        <p:nvCxnSpPr>
          <p:cNvPr id="398" name="Google Shape;398;p32"/>
          <p:cNvCxnSpPr/>
          <p:nvPr/>
        </p:nvCxnSpPr>
        <p:spPr>
          <a:xfrm>
            <a:off x="1309925" y="1756225"/>
            <a:ext cx="2590200" cy="5100"/>
          </a:xfrm>
          <a:prstGeom prst="straightConnector1">
            <a:avLst/>
          </a:prstGeom>
          <a:noFill/>
          <a:ln cap="flat" cmpd="sng" w="9525">
            <a:solidFill>
              <a:schemeClr val="dk2"/>
            </a:solidFill>
            <a:prstDash val="solid"/>
            <a:round/>
            <a:headEnd len="med" w="med" type="none"/>
            <a:tailEnd len="med" w="med" type="none"/>
          </a:ln>
        </p:spPr>
      </p:cxnSp>
      <p:cxnSp>
        <p:nvCxnSpPr>
          <p:cNvPr id="399" name="Google Shape;399;p32"/>
          <p:cNvCxnSpPr/>
          <p:nvPr/>
        </p:nvCxnSpPr>
        <p:spPr>
          <a:xfrm>
            <a:off x="1309925" y="2125450"/>
            <a:ext cx="2590200" cy="6000"/>
          </a:xfrm>
          <a:prstGeom prst="straightConnector1">
            <a:avLst/>
          </a:prstGeom>
          <a:noFill/>
          <a:ln cap="flat" cmpd="sng" w="9525">
            <a:solidFill>
              <a:schemeClr val="dk2"/>
            </a:solidFill>
            <a:prstDash val="solid"/>
            <a:round/>
            <a:headEnd len="med" w="med" type="none"/>
            <a:tailEnd len="med" w="med" type="none"/>
          </a:ln>
        </p:spPr>
      </p:cxnSp>
      <p:cxnSp>
        <p:nvCxnSpPr>
          <p:cNvPr id="400" name="Google Shape;400;p32"/>
          <p:cNvCxnSpPr/>
          <p:nvPr/>
        </p:nvCxnSpPr>
        <p:spPr>
          <a:xfrm flipH="1" rot="10800000">
            <a:off x="1309925" y="2494075"/>
            <a:ext cx="2597700" cy="600"/>
          </a:xfrm>
          <a:prstGeom prst="straightConnector1">
            <a:avLst/>
          </a:prstGeom>
          <a:noFill/>
          <a:ln cap="flat" cmpd="sng" w="9525">
            <a:solidFill>
              <a:schemeClr val="dk2"/>
            </a:solidFill>
            <a:prstDash val="solid"/>
            <a:round/>
            <a:headEnd len="med" w="med" type="none"/>
            <a:tailEnd len="med" w="med" type="none"/>
          </a:ln>
        </p:spPr>
      </p:cxnSp>
      <p:sp>
        <p:nvSpPr>
          <p:cNvPr id="401" name="Google Shape;401;p32"/>
          <p:cNvSpPr/>
          <p:nvPr/>
        </p:nvSpPr>
        <p:spPr>
          <a:xfrm>
            <a:off x="2560650" y="1246450"/>
            <a:ext cx="555000" cy="281100"/>
          </a:xfrm>
          <a:prstGeom prst="roundRect">
            <a:avLst>
              <a:gd fmla="val 16667" name="adj"/>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ATs</a:t>
            </a:r>
            <a:endParaRPr/>
          </a:p>
        </p:txBody>
      </p:sp>
      <p:sp>
        <p:nvSpPr>
          <p:cNvPr id="402" name="Google Shape;402;p32"/>
          <p:cNvSpPr/>
          <p:nvPr/>
        </p:nvSpPr>
        <p:spPr>
          <a:xfrm>
            <a:off x="2901100" y="1616575"/>
            <a:ext cx="555000" cy="281100"/>
          </a:xfrm>
          <a:prstGeom prst="roundRect">
            <a:avLst>
              <a:gd fmla="val 16667" name="adj"/>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ATs</a:t>
            </a:r>
            <a:endParaRPr/>
          </a:p>
        </p:txBody>
      </p:sp>
      <p:sp>
        <p:nvSpPr>
          <p:cNvPr id="403" name="Google Shape;403;p32"/>
          <p:cNvSpPr/>
          <p:nvPr/>
        </p:nvSpPr>
        <p:spPr>
          <a:xfrm>
            <a:off x="2220225" y="1971700"/>
            <a:ext cx="555000" cy="281100"/>
          </a:xfrm>
          <a:prstGeom prst="roundRect">
            <a:avLst>
              <a:gd fmla="val 16667" name="adj"/>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ATs</a:t>
            </a:r>
            <a:endParaRPr/>
          </a:p>
        </p:txBody>
      </p:sp>
      <p:sp>
        <p:nvSpPr>
          <p:cNvPr id="404" name="Google Shape;404;p32"/>
          <p:cNvSpPr/>
          <p:nvPr/>
        </p:nvSpPr>
        <p:spPr>
          <a:xfrm>
            <a:off x="3084750" y="2326825"/>
            <a:ext cx="555000" cy="281100"/>
          </a:xfrm>
          <a:prstGeom prst="roundRect">
            <a:avLst>
              <a:gd fmla="val 16667" name="adj"/>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ATs</a:t>
            </a:r>
            <a:endParaRPr/>
          </a:p>
        </p:txBody>
      </p:sp>
      <p:cxnSp>
        <p:nvCxnSpPr>
          <p:cNvPr id="405" name="Google Shape;405;p32"/>
          <p:cNvCxnSpPr/>
          <p:nvPr/>
        </p:nvCxnSpPr>
        <p:spPr>
          <a:xfrm flipH="1">
            <a:off x="3886125" y="1102000"/>
            <a:ext cx="7500" cy="1787400"/>
          </a:xfrm>
          <a:prstGeom prst="straightConnector1">
            <a:avLst/>
          </a:prstGeom>
          <a:noFill/>
          <a:ln cap="flat" cmpd="sng" w="9525">
            <a:solidFill>
              <a:schemeClr val="dk2"/>
            </a:solidFill>
            <a:prstDash val="solid"/>
            <a:round/>
            <a:headEnd len="med" w="med" type="none"/>
            <a:tailEnd len="med" w="med" type="none"/>
          </a:ln>
        </p:spPr>
      </p:cxnSp>
      <p:cxnSp>
        <p:nvCxnSpPr>
          <p:cNvPr id="406" name="Google Shape;406;p32"/>
          <p:cNvCxnSpPr/>
          <p:nvPr/>
        </p:nvCxnSpPr>
        <p:spPr>
          <a:xfrm flipH="1">
            <a:off x="6858650" y="1127925"/>
            <a:ext cx="14700" cy="1753800"/>
          </a:xfrm>
          <a:prstGeom prst="straightConnector1">
            <a:avLst/>
          </a:prstGeom>
          <a:noFill/>
          <a:ln cap="flat" cmpd="sng" w="9525">
            <a:solidFill>
              <a:schemeClr val="dk2"/>
            </a:solidFill>
            <a:prstDash val="solid"/>
            <a:round/>
            <a:headEnd len="med" w="med" type="none"/>
            <a:tailEnd len="med" w="med" type="none"/>
          </a:ln>
        </p:spPr>
      </p:cxnSp>
      <p:sp>
        <p:nvSpPr>
          <p:cNvPr id="407" name="Google Shape;407;p32"/>
          <p:cNvSpPr txBox="1"/>
          <p:nvPr/>
        </p:nvSpPr>
        <p:spPr>
          <a:xfrm>
            <a:off x="4196475" y="723525"/>
            <a:ext cx="2323500" cy="29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Release Testing (stage)</a:t>
            </a:r>
            <a:endParaRPr>
              <a:latin typeface="Nunito"/>
              <a:ea typeface="Nunito"/>
              <a:cs typeface="Nunito"/>
              <a:sym typeface="Nunito"/>
            </a:endParaRPr>
          </a:p>
        </p:txBody>
      </p:sp>
      <p:sp>
        <p:nvSpPr>
          <p:cNvPr id="408" name="Google Shape;408;p32"/>
          <p:cNvSpPr txBox="1"/>
          <p:nvPr/>
        </p:nvSpPr>
        <p:spPr>
          <a:xfrm>
            <a:off x="6917575" y="723525"/>
            <a:ext cx="2140800" cy="29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Smoke </a:t>
            </a:r>
            <a:r>
              <a:rPr lang="en">
                <a:latin typeface="Nunito"/>
                <a:ea typeface="Nunito"/>
                <a:cs typeface="Nunito"/>
                <a:sym typeface="Nunito"/>
              </a:rPr>
              <a:t>Testing (prod)</a:t>
            </a:r>
            <a:endParaRPr>
              <a:latin typeface="Nunito"/>
              <a:ea typeface="Nunito"/>
              <a:cs typeface="Nunito"/>
              <a:sym typeface="Nunito"/>
            </a:endParaRPr>
          </a:p>
        </p:txBody>
      </p:sp>
      <p:sp>
        <p:nvSpPr>
          <p:cNvPr id="409" name="Google Shape;409;p32"/>
          <p:cNvSpPr/>
          <p:nvPr/>
        </p:nvSpPr>
        <p:spPr>
          <a:xfrm>
            <a:off x="6569975" y="2729500"/>
            <a:ext cx="555000" cy="2811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Live</a:t>
            </a:r>
            <a:endParaRPr/>
          </a:p>
        </p:txBody>
      </p:sp>
      <p:sp>
        <p:nvSpPr>
          <p:cNvPr id="410" name="Google Shape;410;p32"/>
          <p:cNvSpPr txBox="1"/>
          <p:nvPr/>
        </p:nvSpPr>
        <p:spPr>
          <a:xfrm>
            <a:off x="392225" y="2326825"/>
            <a:ext cx="917700" cy="29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Project D</a:t>
            </a:r>
            <a:endParaRPr>
              <a:latin typeface="Nunito"/>
              <a:ea typeface="Nunito"/>
              <a:cs typeface="Nunito"/>
              <a:sym typeface="Nunito"/>
            </a:endParaRPr>
          </a:p>
        </p:txBody>
      </p:sp>
      <p:sp>
        <p:nvSpPr>
          <p:cNvPr id="411" name="Google Shape;411;p32"/>
          <p:cNvSpPr txBox="1"/>
          <p:nvPr/>
        </p:nvSpPr>
        <p:spPr>
          <a:xfrm>
            <a:off x="516750" y="3032300"/>
            <a:ext cx="3123000" cy="145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Nunito"/>
                <a:ea typeface="Nunito"/>
                <a:cs typeface="Nunito"/>
                <a:sym typeface="Nunito"/>
              </a:rPr>
              <a:t>Acceptance testing</a:t>
            </a:r>
            <a:r>
              <a:rPr lang="en" sz="800">
                <a:latin typeface="Nunito"/>
                <a:ea typeface="Nunito"/>
                <a:cs typeface="Nunito"/>
                <a:sym typeface="Nunito"/>
              </a:rPr>
              <a:t> is done during the project delivery phase, </a:t>
            </a:r>
            <a:r>
              <a:rPr b="1" lang="en" sz="800">
                <a:latin typeface="Nunito"/>
                <a:ea typeface="Nunito"/>
                <a:cs typeface="Nunito"/>
                <a:sym typeface="Nunito"/>
              </a:rPr>
              <a:t>initially by developers</a:t>
            </a:r>
            <a:r>
              <a:rPr lang="en" sz="800">
                <a:latin typeface="Nunito"/>
                <a:ea typeface="Nunito"/>
                <a:cs typeface="Nunito"/>
                <a:sym typeface="Nunito"/>
              </a:rPr>
              <a:t> using the </a:t>
            </a:r>
            <a:r>
              <a:rPr b="1" lang="en" sz="800">
                <a:latin typeface="Nunito"/>
                <a:ea typeface="Nunito"/>
                <a:cs typeface="Nunito"/>
                <a:sym typeface="Nunito"/>
              </a:rPr>
              <a:t>acceptance tests</a:t>
            </a:r>
            <a:r>
              <a:rPr lang="en" sz="800">
                <a:latin typeface="Nunito"/>
                <a:ea typeface="Nunito"/>
                <a:cs typeface="Nunito"/>
                <a:sym typeface="Nunito"/>
              </a:rPr>
              <a:t> defined by QA during handover, with outcomes verified by QA on completion of delivery phase.</a:t>
            </a:r>
            <a:endParaRPr sz="800">
              <a:latin typeface="Nunito"/>
              <a:ea typeface="Nunito"/>
              <a:cs typeface="Nunito"/>
              <a:sym typeface="Nunito"/>
            </a:endParaRPr>
          </a:p>
          <a:p>
            <a:pPr indent="0" lvl="0" marL="0" rtl="0" algn="l">
              <a:spcBef>
                <a:spcPts val="0"/>
              </a:spcBef>
              <a:spcAft>
                <a:spcPts val="0"/>
              </a:spcAft>
              <a:buNone/>
            </a:pPr>
            <a:r>
              <a:t/>
            </a:r>
            <a:endParaRPr sz="800">
              <a:latin typeface="Nunito"/>
              <a:ea typeface="Nunito"/>
              <a:cs typeface="Nunito"/>
              <a:sym typeface="Nunito"/>
            </a:endParaRPr>
          </a:p>
          <a:p>
            <a:pPr indent="0" lvl="0" marL="0" rtl="0" algn="l">
              <a:spcBef>
                <a:spcPts val="0"/>
              </a:spcBef>
              <a:spcAft>
                <a:spcPts val="0"/>
              </a:spcAft>
              <a:buNone/>
            </a:pPr>
            <a:r>
              <a:rPr i="1" lang="en" sz="800">
                <a:latin typeface="Nunito"/>
                <a:ea typeface="Nunito"/>
                <a:cs typeface="Nunito"/>
                <a:sym typeface="Nunito"/>
              </a:rPr>
              <a:t>The purpose of acceptance testing is to confirm new features are working per their requirements, but may include some regression tests where there is a known impact on existing features.</a:t>
            </a:r>
            <a:endParaRPr i="1" sz="800">
              <a:latin typeface="Nunito"/>
              <a:ea typeface="Nunito"/>
              <a:cs typeface="Nunito"/>
              <a:sym typeface="Nunito"/>
            </a:endParaRPr>
          </a:p>
        </p:txBody>
      </p:sp>
      <p:sp>
        <p:nvSpPr>
          <p:cNvPr id="412" name="Google Shape;412;p32"/>
          <p:cNvSpPr/>
          <p:nvPr/>
        </p:nvSpPr>
        <p:spPr>
          <a:xfrm>
            <a:off x="8180075" y="1142250"/>
            <a:ext cx="555000" cy="1602300"/>
          </a:xfrm>
          <a:prstGeom prst="roundRect">
            <a:avLst>
              <a:gd fmla="val 16667" name="adj"/>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ATs</a:t>
            </a:r>
            <a:endParaRPr/>
          </a:p>
          <a:p>
            <a:pPr indent="0" lvl="0" marL="0" rtl="0" algn="ctr">
              <a:spcBef>
                <a:spcPts val="0"/>
              </a:spcBef>
              <a:spcAft>
                <a:spcPts val="0"/>
              </a:spcAft>
              <a:buNone/>
            </a:pPr>
            <a:r>
              <a:rPr lang="en"/>
              <a:t>+ RTs</a:t>
            </a:r>
            <a:endParaRPr/>
          </a:p>
          <a:p>
            <a:pPr indent="0" lvl="0" marL="0" rtl="0" algn="ctr">
              <a:spcBef>
                <a:spcPts val="0"/>
              </a:spcBef>
              <a:spcAft>
                <a:spcPts val="0"/>
              </a:spcAft>
              <a:buNone/>
            </a:pPr>
            <a:r>
              <a:t/>
            </a:r>
            <a:endParaRPr/>
          </a:p>
        </p:txBody>
      </p:sp>
      <p:sp>
        <p:nvSpPr>
          <p:cNvPr id="413" name="Google Shape;413;p32"/>
          <p:cNvSpPr txBox="1"/>
          <p:nvPr/>
        </p:nvSpPr>
        <p:spPr>
          <a:xfrm>
            <a:off x="4013350" y="3004525"/>
            <a:ext cx="2750700" cy="13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Nunito"/>
                <a:ea typeface="Nunito"/>
                <a:cs typeface="Nunito"/>
                <a:sym typeface="Nunito"/>
              </a:rPr>
              <a:t>Release testing </a:t>
            </a:r>
            <a:r>
              <a:rPr lang="en" sz="800">
                <a:latin typeface="Nunito"/>
                <a:ea typeface="Nunito"/>
                <a:cs typeface="Nunito"/>
                <a:sym typeface="Nunito"/>
              </a:rPr>
              <a:t>is done </a:t>
            </a:r>
            <a:r>
              <a:rPr b="1" lang="en" sz="800">
                <a:latin typeface="Nunito"/>
                <a:ea typeface="Nunito"/>
                <a:cs typeface="Nunito"/>
                <a:sym typeface="Nunito"/>
              </a:rPr>
              <a:t>by QA</a:t>
            </a:r>
            <a:r>
              <a:rPr lang="en" sz="800">
                <a:latin typeface="Nunito"/>
                <a:ea typeface="Nunito"/>
                <a:cs typeface="Nunito"/>
                <a:sym typeface="Nunito"/>
              </a:rPr>
              <a:t> on a </a:t>
            </a:r>
            <a:r>
              <a:rPr b="1" lang="en" sz="800">
                <a:latin typeface="Nunito"/>
                <a:ea typeface="Nunito"/>
                <a:cs typeface="Nunito"/>
                <a:sym typeface="Nunito"/>
              </a:rPr>
              <a:t>Release Candidate </a:t>
            </a:r>
            <a:r>
              <a:rPr lang="en" sz="800">
                <a:latin typeface="Nunito"/>
                <a:ea typeface="Nunito"/>
                <a:cs typeface="Nunito"/>
                <a:sym typeface="Nunito"/>
              </a:rPr>
              <a:t>created from several new projects that have been merged. The set of tests is agreed between PMs and the QA team during delivery of the projects being released.</a:t>
            </a:r>
            <a:endParaRPr sz="800">
              <a:latin typeface="Nunito"/>
              <a:ea typeface="Nunito"/>
              <a:cs typeface="Nunito"/>
              <a:sym typeface="Nunito"/>
            </a:endParaRPr>
          </a:p>
          <a:p>
            <a:pPr indent="0" lvl="0" marL="0" rtl="0" algn="l">
              <a:spcBef>
                <a:spcPts val="0"/>
              </a:spcBef>
              <a:spcAft>
                <a:spcPts val="0"/>
              </a:spcAft>
              <a:buNone/>
            </a:pPr>
            <a:r>
              <a:t/>
            </a:r>
            <a:endParaRPr sz="800">
              <a:latin typeface="Nunito"/>
              <a:ea typeface="Nunito"/>
              <a:cs typeface="Nunito"/>
              <a:sym typeface="Nunito"/>
            </a:endParaRPr>
          </a:p>
          <a:p>
            <a:pPr indent="0" lvl="0" marL="0" rtl="0" algn="l">
              <a:spcBef>
                <a:spcPts val="0"/>
              </a:spcBef>
              <a:spcAft>
                <a:spcPts val="0"/>
              </a:spcAft>
              <a:buNone/>
            </a:pPr>
            <a:r>
              <a:rPr i="1" lang="en" sz="800">
                <a:latin typeface="Nunito"/>
                <a:ea typeface="Nunito"/>
                <a:cs typeface="Nunito"/>
                <a:sym typeface="Nunito"/>
              </a:rPr>
              <a:t>The purpose is to discover issues in areas of overlap between projects to cover existing features more extensively. Consequently the release tests may consist of a mixture of project </a:t>
            </a:r>
            <a:r>
              <a:rPr b="1" i="1" lang="en" sz="800">
                <a:latin typeface="Nunito"/>
                <a:ea typeface="Nunito"/>
                <a:cs typeface="Nunito"/>
                <a:sym typeface="Nunito"/>
              </a:rPr>
              <a:t>acceptance tests</a:t>
            </a:r>
            <a:r>
              <a:rPr i="1" lang="en" sz="800">
                <a:latin typeface="Nunito"/>
                <a:ea typeface="Nunito"/>
                <a:cs typeface="Nunito"/>
                <a:sym typeface="Nunito"/>
              </a:rPr>
              <a:t> and </a:t>
            </a:r>
            <a:r>
              <a:rPr b="1" i="1" lang="en" sz="800">
                <a:latin typeface="Nunito"/>
                <a:ea typeface="Nunito"/>
                <a:cs typeface="Nunito"/>
                <a:sym typeface="Nunito"/>
              </a:rPr>
              <a:t>regression tests</a:t>
            </a:r>
            <a:r>
              <a:rPr i="1" lang="en" sz="800">
                <a:latin typeface="Nunito"/>
                <a:ea typeface="Nunito"/>
                <a:cs typeface="Nunito"/>
                <a:sym typeface="Nunito"/>
              </a:rPr>
              <a:t>.</a:t>
            </a:r>
            <a:endParaRPr i="1" sz="800">
              <a:latin typeface="Nunito"/>
              <a:ea typeface="Nunito"/>
              <a:cs typeface="Nunito"/>
              <a:sym typeface="Nunito"/>
            </a:endParaRPr>
          </a:p>
        </p:txBody>
      </p:sp>
      <p:sp>
        <p:nvSpPr>
          <p:cNvPr id="414" name="Google Shape;414;p32"/>
          <p:cNvSpPr txBox="1"/>
          <p:nvPr/>
        </p:nvSpPr>
        <p:spPr>
          <a:xfrm>
            <a:off x="7124975" y="3008275"/>
            <a:ext cx="1933500" cy="16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Nunito"/>
                <a:ea typeface="Nunito"/>
                <a:cs typeface="Nunito"/>
                <a:sym typeface="Nunito"/>
              </a:rPr>
              <a:t>Smoke testing </a:t>
            </a:r>
            <a:r>
              <a:rPr lang="en" sz="800">
                <a:latin typeface="Nunito"/>
                <a:ea typeface="Nunito"/>
                <a:cs typeface="Nunito"/>
                <a:sym typeface="Nunito"/>
              </a:rPr>
              <a:t>is a post deployment selection of tests that are run </a:t>
            </a:r>
            <a:r>
              <a:rPr b="1" lang="en" sz="800">
                <a:latin typeface="Nunito"/>
                <a:ea typeface="Nunito"/>
                <a:cs typeface="Nunito"/>
                <a:sym typeface="Nunito"/>
              </a:rPr>
              <a:t>by QA and other departments, </a:t>
            </a:r>
            <a:r>
              <a:rPr lang="en" sz="800">
                <a:latin typeface="Nunito"/>
                <a:ea typeface="Nunito"/>
                <a:cs typeface="Nunito"/>
                <a:sym typeface="Nunito"/>
              </a:rPr>
              <a:t> to check the deployment process has run successfully.  The set of tests is determined by QA with input from PMs</a:t>
            </a:r>
            <a:endParaRPr sz="800">
              <a:latin typeface="Nunito"/>
              <a:ea typeface="Nunito"/>
              <a:cs typeface="Nunito"/>
              <a:sym typeface="Nunito"/>
            </a:endParaRPr>
          </a:p>
          <a:p>
            <a:pPr indent="0" lvl="0" marL="0" rtl="0" algn="l">
              <a:spcBef>
                <a:spcPts val="0"/>
              </a:spcBef>
              <a:spcAft>
                <a:spcPts val="0"/>
              </a:spcAft>
              <a:buNone/>
            </a:pPr>
            <a:r>
              <a:t/>
            </a:r>
            <a:endParaRPr sz="800">
              <a:latin typeface="Nunito"/>
              <a:ea typeface="Nunito"/>
              <a:cs typeface="Nunito"/>
              <a:sym typeface="Nunito"/>
            </a:endParaRPr>
          </a:p>
          <a:p>
            <a:pPr indent="0" lvl="0" marL="0" rtl="0" algn="l">
              <a:spcBef>
                <a:spcPts val="0"/>
              </a:spcBef>
              <a:spcAft>
                <a:spcPts val="0"/>
              </a:spcAft>
              <a:buNone/>
            </a:pPr>
            <a:r>
              <a:rPr i="1" lang="en" sz="800">
                <a:latin typeface="Nunito"/>
                <a:ea typeface="Nunito"/>
                <a:cs typeface="Nunito"/>
                <a:sym typeface="Nunito"/>
              </a:rPr>
              <a:t>The purpose of this testing is to discover any unexpected issues that may have </a:t>
            </a:r>
            <a:r>
              <a:rPr i="1" lang="en" sz="800">
                <a:latin typeface="Nunito"/>
                <a:ea typeface="Nunito"/>
                <a:cs typeface="Nunito"/>
                <a:sym typeface="Nunito"/>
              </a:rPr>
              <a:t>occurred</a:t>
            </a:r>
            <a:r>
              <a:rPr i="1" lang="en" sz="800">
                <a:latin typeface="Nunito"/>
                <a:ea typeface="Nunito"/>
                <a:cs typeface="Nunito"/>
                <a:sym typeface="Nunito"/>
              </a:rPr>
              <a:t> during the prod build or deployment process</a:t>
            </a:r>
            <a:r>
              <a:rPr lang="en" sz="800">
                <a:latin typeface="Nunito"/>
                <a:ea typeface="Nunito"/>
                <a:cs typeface="Nunito"/>
                <a:sym typeface="Nunito"/>
              </a:rPr>
              <a:t>.  </a:t>
            </a:r>
            <a:endParaRPr sz="800">
              <a:latin typeface="Nunito"/>
              <a:ea typeface="Nunito"/>
              <a:cs typeface="Nunito"/>
              <a:sym typeface="Nunito"/>
            </a:endParaRPr>
          </a:p>
        </p:txBody>
      </p:sp>
      <p:sp>
        <p:nvSpPr>
          <p:cNvPr id="415" name="Google Shape;415;p32"/>
          <p:cNvSpPr/>
          <p:nvPr/>
        </p:nvSpPr>
        <p:spPr>
          <a:xfrm>
            <a:off x="2751575" y="4296075"/>
            <a:ext cx="3556800" cy="480900"/>
          </a:xfrm>
          <a:prstGeom prst="lef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Can the test be done earlier?</a:t>
            </a:r>
            <a:endParaRPr/>
          </a:p>
        </p:txBody>
      </p:sp>
      <p:cxnSp>
        <p:nvCxnSpPr>
          <p:cNvPr id="416" name="Google Shape;416;p32"/>
          <p:cNvCxnSpPr/>
          <p:nvPr/>
        </p:nvCxnSpPr>
        <p:spPr>
          <a:xfrm>
            <a:off x="4884475" y="1990800"/>
            <a:ext cx="1983300" cy="0"/>
          </a:xfrm>
          <a:prstGeom prst="straightConnector1">
            <a:avLst/>
          </a:prstGeom>
          <a:noFill/>
          <a:ln cap="flat" cmpd="sng" w="9525">
            <a:solidFill>
              <a:schemeClr val="dk2"/>
            </a:solidFill>
            <a:prstDash val="solid"/>
            <a:round/>
            <a:headEnd len="med" w="med" type="none"/>
            <a:tailEnd len="med" w="med" type="none"/>
          </a:ln>
        </p:spPr>
      </p:cxnSp>
      <p:sp>
        <p:nvSpPr>
          <p:cNvPr id="417" name="Google Shape;417;p32"/>
          <p:cNvSpPr txBox="1"/>
          <p:nvPr/>
        </p:nvSpPr>
        <p:spPr>
          <a:xfrm>
            <a:off x="3612400" y="1795338"/>
            <a:ext cx="1612500" cy="29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Release Candidate</a:t>
            </a:r>
            <a:endParaRPr>
              <a:latin typeface="Nunito"/>
              <a:ea typeface="Nunito"/>
              <a:cs typeface="Nunito"/>
              <a:sym typeface="Nunito"/>
            </a:endParaRPr>
          </a:p>
        </p:txBody>
      </p:sp>
      <p:sp>
        <p:nvSpPr>
          <p:cNvPr id="418" name="Google Shape;418;p32"/>
          <p:cNvSpPr/>
          <p:nvPr/>
        </p:nvSpPr>
        <p:spPr>
          <a:xfrm>
            <a:off x="5458050" y="1179700"/>
            <a:ext cx="638700" cy="1602300"/>
          </a:xfrm>
          <a:prstGeom prst="roundRect">
            <a:avLst>
              <a:gd fmla="val 16667" name="adj"/>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ATs</a:t>
            </a:r>
            <a:endParaRPr/>
          </a:p>
          <a:p>
            <a:pPr indent="0" lvl="0" marL="0" rtl="0" algn="ctr">
              <a:spcBef>
                <a:spcPts val="0"/>
              </a:spcBef>
              <a:spcAft>
                <a:spcPts val="0"/>
              </a:spcAft>
              <a:buNone/>
            </a:pPr>
            <a:r>
              <a:rPr lang="en"/>
              <a:t>+ RTs</a:t>
            </a:r>
            <a:endParaRPr/>
          </a:p>
          <a:p>
            <a:pPr indent="0" lvl="0" marL="0" rtl="0" algn="ctr">
              <a:spcBef>
                <a:spcPts val="0"/>
              </a:spcBef>
              <a:spcAft>
                <a:spcPts val="0"/>
              </a:spcAft>
              <a:buNone/>
            </a:pPr>
            <a:r>
              <a:t/>
            </a:r>
            <a:endParaRPr/>
          </a:p>
        </p:txBody>
      </p:sp>
      <p:sp>
        <p:nvSpPr>
          <p:cNvPr id="419" name="Google Shape;419;p32"/>
          <p:cNvSpPr txBox="1"/>
          <p:nvPr/>
        </p:nvSpPr>
        <p:spPr>
          <a:xfrm>
            <a:off x="6911363" y="1802838"/>
            <a:ext cx="1095900" cy="28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Production</a:t>
            </a:r>
            <a:endParaRPr>
              <a:latin typeface="Nunito"/>
              <a:ea typeface="Nunito"/>
              <a:cs typeface="Nunito"/>
              <a:sym typeface="Nunito"/>
            </a:endParaRPr>
          </a:p>
        </p:txBody>
      </p:sp>
      <p:cxnSp>
        <p:nvCxnSpPr>
          <p:cNvPr id="420" name="Google Shape;420;p32"/>
          <p:cNvCxnSpPr>
            <a:stCxn id="419" idx="3"/>
            <a:endCxn id="412" idx="1"/>
          </p:cNvCxnSpPr>
          <p:nvPr/>
        </p:nvCxnSpPr>
        <p:spPr>
          <a:xfrm>
            <a:off x="8007263" y="1943388"/>
            <a:ext cx="1728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3"/>
          <p:cNvSpPr txBox="1"/>
          <p:nvPr>
            <p:ph type="title"/>
          </p:nvPr>
        </p:nvSpPr>
        <p:spPr>
          <a:xfrm>
            <a:off x="5055394" y="2253815"/>
            <a:ext cx="3822000" cy="559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Product &amp; tech support</a:t>
            </a:r>
            <a:endParaRPr/>
          </a:p>
        </p:txBody>
      </p:sp>
      <p:sp>
        <p:nvSpPr>
          <p:cNvPr id="426" name="Google Shape;426;p33"/>
          <p:cNvSpPr txBox="1"/>
          <p:nvPr>
            <p:ph idx="1" type="subTitle"/>
          </p:nvPr>
        </p:nvSpPr>
        <p:spPr>
          <a:xfrm>
            <a:off x="5055393" y="2859727"/>
            <a:ext cx="3822000" cy="559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Issue resolution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4"/>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Issue resolution</a:t>
            </a:r>
            <a:endParaRPr/>
          </a:p>
        </p:txBody>
      </p:sp>
      <p:cxnSp>
        <p:nvCxnSpPr>
          <p:cNvPr id="432" name="Google Shape;432;p34"/>
          <p:cNvCxnSpPr/>
          <p:nvPr/>
        </p:nvCxnSpPr>
        <p:spPr>
          <a:xfrm flipH="1" rot="10800000">
            <a:off x="105750" y="801163"/>
            <a:ext cx="8932500" cy="8700"/>
          </a:xfrm>
          <a:prstGeom prst="straightConnector1">
            <a:avLst/>
          </a:prstGeom>
          <a:noFill/>
          <a:ln cap="flat" cmpd="sng" w="9525">
            <a:solidFill>
              <a:schemeClr val="dk2"/>
            </a:solidFill>
            <a:prstDash val="solid"/>
            <a:round/>
            <a:headEnd len="med" w="med" type="none"/>
            <a:tailEnd len="med" w="med" type="none"/>
          </a:ln>
        </p:spPr>
      </p:cxnSp>
      <p:cxnSp>
        <p:nvCxnSpPr>
          <p:cNvPr id="433" name="Google Shape;433;p34"/>
          <p:cNvCxnSpPr/>
          <p:nvPr/>
        </p:nvCxnSpPr>
        <p:spPr>
          <a:xfrm flipH="1" rot="10800000">
            <a:off x="105750" y="1306025"/>
            <a:ext cx="8932500" cy="8700"/>
          </a:xfrm>
          <a:prstGeom prst="straightConnector1">
            <a:avLst/>
          </a:prstGeom>
          <a:noFill/>
          <a:ln cap="flat" cmpd="sng" w="9525">
            <a:solidFill>
              <a:schemeClr val="dk2"/>
            </a:solidFill>
            <a:prstDash val="solid"/>
            <a:round/>
            <a:headEnd len="med" w="med" type="none"/>
            <a:tailEnd len="med" w="med" type="none"/>
          </a:ln>
        </p:spPr>
      </p:cxnSp>
      <p:cxnSp>
        <p:nvCxnSpPr>
          <p:cNvPr id="434" name="Google Shape;434;p34"/>
          <p:cNvCxnSpPr/>
          <p:nvPr/>
        </p:nvCxnSpPr>
        <p:spPr>
          <a:xfrm flipH="1" rot="10800000">
            <a:off x="105750" y="1881175"/>
            <a:ext cx="8932500" cy="8700"/>
          </a:xfrm>
          <a:prstGeom prst="straightConnector1">
            <a:avLst/>
          </a:prstGeom>
          <a:noFill/>
          <a:ln cap="flat" cmpd="sng" w="9525">
            <a:solidFill>
              <a:schemeClr val="dk2"/>
            </a:solidFill>
            <a:prstDash val="solid"/>
            <a:round/>
            <a:headEnd len="med" w="med" type="none"/>
            <a:tailEnd len="med" w="med" type="none"/>
          </a:ln>
        </p:spPr>
      </p:cxnSp>
      <p:cxnSp>
        <p:nvCxnSpPr>
          <p:cNvPr id="435" name="Google Shape;435;p34"/>
          <p:cNvCxnSpPr/>
          <p:nvPr/>
        </p:nvCxnSpPr>
        <p:spPr>
          <a:xfrm flipH="1" rot="10800000">
            <a:off x="130138" y="2421175"/>
            <a:ext cx="8932500" cy="8700"/>
          </a:xfrm>
          <a:prstGeom prst="straightConnector1">
            <a:avLst/>
          </a:prstGeom>
          <a:noFill/>
          <a:ln cap="flat" cmpd="sng" w="38100">
            <a:solidFill>
              <a:srgbClr val="000000"/>
            </a:solidFill>
            <a:prstDash val="solid"/>
            <a:round/>
            <a:headEnd len="med" w="med" type="none"/>
            <a:tailEnd len="med" w="med" type="none"/>
          </a:ln>
        </p:spPr>
      </p:cxnSp>
      <p:sp>
        <p:nvSpPr>
          <p:cNvPr id="436" name="Google Shape;436;p34"/>
          <p:cNvSpPr txBox="1"/>
          <p:nvPr/>
        </p:nvSpPr>
        <p:spPr>
          <a:xfrm>
            <a:off x="130150" y="877375"/>
            <a:ext cx="19299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Eng team (incl QA)</a:t>
            </a:r>
            <a:endParaRPr b="1">
              <a:latin typeface="Nunito"/>
              <a:ea typeface="Nunito"/>
              <a:cs typeface="Nunito"/>
              <a:sym typeface="Nunito"/>
            </a:endParaRPr>
          </a:p>
        </p:txBody>
      </p:sp>
      <p:sp>
        <p:nvSpPr>
          <p:cNvPr id="437" name="Google Shape;437;p34"/>
          <p:cNvSpPr txBox="1"/>
          <p:nvPr/>
        </p:nvSpPr>
        <p:spPr>
          <a:xfrm>
            <a:off x="130150" y="1406100"/>
            <a:ext cx="14403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unito"/>
                <a:ea typeface="Nunito"/>
                <a:cs typeface="Nunito"/>
                <a:sym typeface="Nunito"/>
              </a:rPr>
              <a:t>Stakeholders</a:t>
            </a:r>
            <a:endParaRPr>
              <a:latin typeface="Nunito"/>
              <a:ea typeface="Nunito"/>
              <a:cs typeface="Nunito"/>
              <a:sym typeface="Nunito"/>
            </a:endParaRPr>
          </a:p>
        </p:txBody>
      </p:sp>
      <p:sp>
        <p:nvSpPr>
          <p:cNvPr id="438" name="Google Shape;438;p34"/>
          <p:cNvSpPr txBox="1"/>
          <p:nvPr/>
        </p:nvSpPr>
        <p:spPr>
          <a:xfrm>
            <a:off x="130150" y="1940125"/>
            <a:ext cx="1757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Product</a:t>
            </a:r>
            <a:endParaRPr>
              <a:latin typeface="Nunito"/>
              <a:ea typeface="Nunito"/>
              <a:cs typeface="Nunito"/>
              <a:sym typeface="Nunito"/>
            </a:endParaRPr>
          </a:p>
        </p:txBody>
      </p:sp>
      <p:sp>
        <p:nvSpPr>
          <p:cNvPr id="439" name="Google Shape;439;p34"/>
          <p:cNvSpPr txBox="1"/>
          <p:nvPr/>
        </p:nvSpPr>
        <p:spPr>
          <a:xfrm>
            <a:off x="130150" y="4066525"/>
            <a:ext cx="1757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Outputs and tools</a:t>
            </a:r>
            <a:endParaRPr>
              <a:latin typeface="Nunito"/>
              <a:ea typeface="Nunito"/>
              <a:cs typeface="Nunito"/>
              <a:sym typeface="Nunito"/>
            </a:endParaRPr>
          </a:p>
        </p:txBody>
      </p:sp>
      <p:cxnSp>
        <p:nvCxnSpPr>
          <p:cNvPr id="440" name="Google Shape;440;p34"/>
          <p:cNvCxnSpPr/>
          <p:nvPr/>
        </p:nvCxnSpPr>
        <p:spPr>
          <a:xfrm flipH="1" rot="10800000">
            <a:off x="130138" y="3640375"/>
            <a:ext cx="8932500" cy="8700"/>
          </a:xfrm>
          <a:prstGeom prst="straightConnector1">
            <a:avLst/>
          </a:prstGeom>
          <a:noFill/>
          <a:ln cap="flat" cmpd="sng" w="9525">
            <a:solidFill>
              <a:schemeClr val="dk2"/>
            </a:solidFill>
            <a:prstDash val="solid"/>
            <a:round/>
            <a:headEnd len="med" w="med" type="none"/>
            <a:tailEnd len="med" w="med" type="none"/>
          </a:ln>
        </p:spPr>
      </p:cxnSp>
      <p:sp>
        <p:nvSpPr>
          <p:cNvPr id="441" name="Google Shape;441;p34"/>
          <p:cNvSpPr txBox="1"/>
          <p:nvPr/>
        </p:nvSpPr>
        <p:spPr>
          <a:xfrm>
            <a:off x="130150" y="2798625"/>
            <a:ext cx="1757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Key interactions and discussions</a:t>
            </a:r>
            <a:endParaRPr>
              <a:latin typeface="Nunito"/>
              <a:ea typeface="Nunito"/>
              <a:cs typeface="Nunito"/>
              <a:sym typeface="Nunito"/>
            </a:endParaRPr>
          </a:p>
        </p:txBody>
      </p:sp>
      <p:sp>
        <p:nvSpPr>
          <p:cNvPr id="442" name="Google Shape;442;p34"/>
          <p:cNvSpPr/>
          <p:nvPr/>
        </p:nvSpPr>
        <p:spPr>
          <a:xfrm>
            <a:off x="3016250" y="861000"/>
            <a:ext cx="2248500" cy="4308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Tech support engineer leads troubleshooting</a:t>
            </a:r>
            <a:endParaRPr sz="1000"/>
          </a:p>
        </p:txBody>
      </p:sp>
      <p:sp>
        <p:nvSpPr>
          <p:cNvPr id="443" name="Google Shape;443;p34"/>
          <p:cNvSpPr/>
          <p:nvPr/>
        </p:nvSpPr>
        <p:spPr>
          <a:xfrm>
            <a:off x="5384875" y="848700"/>
            <a:ext cx="1929900" cy="4185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Create JIRA tickets for fully diagnosed problems</a:t>
            </a:r>
            <a:endParaRPr sz="1000"/>
          </a:p>
        </p:txBody>
      </p:sp>
      <p:pic>
        <p:nvPicPr>
          <p:cNvPr id="444" name="Google Shape;444;p34"/>
          <p:cNvPicPr preferRelativeResize="0"/>
          <p:nvPr/>
        </p:nvPicPr>
        <p:blipFill>
          <a:blip r:embed="rId3">
            <a:alphaModFix/>
          </a:blip>
          <a:stretch>
            <a:fillRect/>
          </a:stretch>
        </p:blipFill>
        <p:spPr>
          <a:xfrm>
            <a:off x="2916449" y="3761376"/>
            <a:ext cx="586549" cy="418604"/>
          </a:xfrm>
          <a:prstGeom prst="rect">
            <a:avLst/>
          </a:prstGeom>
          <a:noFill/>
          <a:ln>
            <a:noFill/>
          </a:ln>
        </p:spPr>
      </p:pic>
      <p:pic>
        <p:nvPicPr>
          <p:cNvPr id="445" name="Google Shape;445;p34"/>
          <p:cNvPicPr preferRelativeResize="0"/>
          <p:nvPr/>
        </p:nvPicPr>
        <p:blipFill>
          <a:blip r:embed="rId4">
            <a:alphaModFix/>
          </a:blip>
          <a:stretch>
            <a:fillRect/>
          </a:stretch>
        </p:blipFill>
        <p:spPr>
          <a:xfrm>
            <a:off x="6353387" y="3865685"/>
            <a:ext cx="742014" cy="305236"/>
          </a:xfrm>
          <a:prstGeom prst="rect">
            <a:avLst/>
          </a:prstGeom>
          <a:noFill/>
          <a:ln>
            <a:noFill/>
          </a:ln>
        </p:spPr>
      </p:pic>
      <p:pic>
        <p:nvPicPr>
          <p:cNvPr id="446" name="Google Shape;446;p34"/>
          <p:cNvPicPr preferRelativeResize="0"/>
          <p:nvPr/>
        </p:nvPicPr>
        <p:blipFill>
          <a:blip r:embed="rId5">
            <a:alphaModFix/>
          </a:blip>
          <a:stretch>
            <a:fillRect/>
          </a:stretch>
        </p:blipFill>
        <p:spPr>
          <a:xfrm>
            <a:off x="7150684" y="3744328"/>
            <a:ext cx="519429" cy="547950"/>
          </a:xfrm>
          <a:prstGeom prst="rect">
            <a:avLst/>
          </a:prstGeom>
          <a:noFill/>
          <a:ln>
            <a:noFill/>
          </a:ln>
        </p:spPr>
      </p:pic>
      <p:sp>
        <p:nvSpPr>
          <p:cNvPr id="447" name="Google Shape;447;p34"/>
          <p:cNvSpPr/>
          <p:nvPr/>
        </p:nvSpPr>
        <p:spPr>
          <a:xfrm>
            <a:off x="2787650" y="2523825"/>
            <a:ext cx="12312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Characterise issue</a:t>
            </a:r>
            <a:endParaRPr sz="700">
              <a:solidFill>
                <a:schemeClr val="dk1"/>
              </a:solidFill>
            </a:endParaRPr>
          </a:p>
          <a:p>
            <a:pPr indent="0" lvl="0" marL="0" rtl="0" algn="l">
              <a:spcBef>
                <a:spcPts val="0"/>
              </a:spcBef>
              <a:spcAft>
                <a:spcPts val="0"/>
              </a:spcAft>
              <a:buNone/>
            </a:pPr>
            <a:r>
              <a:rPr lang="en" sz="700">
                <a:solidFill>
                  <a:schemeClr val="dk1"/>
                </a:solidFill>
              </a:rPr>
              <a:t>Document observations</a:t>
            </a:r>
            <a:endParaRPr sz="700">
              <a:solidFill>
                <a:schemeClr val="dk1"/>
              </a:solidFill>
            </a:endParaRPr>
          </a:p>
          <a:p>
            <a:pPr indent="0" lvl="0" marL="0" rtl="0" algn="l">
              <a:spcBef>
                <a:spcPts val="0"/>
              </a:spcBef>
              <a:spcAft>
                <a:spcPts val="0"/>
              </a:spcAft>
              <a:buNone/>
            </a:pPr>
            <a:r>
              <a:rPr lang="en" sz="700">
                <a:solidFill>
                  <a:schemeClr val="dk1"/>
                </a:solidFill>
              </a:rPr>
              <a:t>Resolve immediate problem for user</a:t>
            </a:r>
            <a:endParaRPr sz="700">
              <a:solidFill>
                <a:schemeClr val="dk1"/>
              </a:solidFill>
            </a:endParaRPr>
          </a:p>
          <a:p>
            <a:pPr indent="0" lvl="0" marL="0" rtl="0" algn="l">
              <a:spcBef>
                <a:spcPts val="0"/>
              </a:spcBef>
              <a:spcAft>
                <a:spcPts val="0"/>
              </a:spcAft>
              <a:buClr>
                <a:schemeClr val="dk1"/>
              </a:buClr>
              <a:buSzPts val="1100"/>
              <a:buFont typeface="Arial"/>
              <a:buNone/>
            </a:pPr>
            <a:r>
              <a:rPr lang="en" sz="700">
                <a:solidFill>
                  <a:schemeClr val="dk1"/>
                </a:solidFill>
              </a:rPr>
              <a:t>Tagging issue to a project epic or NPW epic</a:t>
            </a:r>
            <a:endParaRPr sz="700">
              <a:solidFill>
                <a:schemeClr val="dk1"/>
              </a:solidFill>
            </a:endParaRPr>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p:txBody>
      </p:sp>
      <p:sp>
        <p:nvSpPr>
          <p:cNvPr id="448" name="Google Shape;448;p34"/>
          <p:cNvSpPr/>
          <p:nvPr/>
        </p:nvSpPr>
        <p:spPr>
          <a:xfrm>
            <a:off x="4055725" y="2523825"/>
            <a:ext cx="21315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Review of problem frequency</a:t>
            </a:r>
            <a:endParaRPr sz="700">
              <a:solidFill>
                <a:schemeClr val="dk1"/>
              </a:solidFill>
            </a:endParaRPr>
          </a:p>
          <a:p>
            <a:pPr indent="0" lvl="0" marL="0" rtl="0" algn="l">
              <a:spcBef>
                <a:spcPts val="0"/>
              </a:spcBef>
              <a:spcAft>
                <a:spcPts val="0"/>
              </a:spcAft>
              <a:buNone/>
            </a:pPr>
            <a:r>
              <a:rPr lang="en" sz="700">
                <a:solidFill>
                  <a:schemeClr val="dk1"/>
                </a:solidFill>
              </a:rPr>
              <a:t>Review of impact</a:t>
            </a:r>
            <a:endParaRPr sz="700">
              <a:solidFill>
                <a:schemeClr val="dk1"/>
              </a:solidFill>
            </a:endParaRPr>
          </a:p>
          <a:p>
            <a:pPr indent="0" lvl="0" marL="0" rtl="0" algn="l">
              <a:spcBef>
                <a:spcPts val="0"/>
              </a:spcBef>
              <a:spcAft>
                <a:spcPts val="0"/>
              </a:spcAft>
              <a:buNone/>
            </a:pPr>
            <a:r>
              <a:rPr lang="en" sz="700">
                <a:solidFill>
                  <a:schemeClr val="dk1"/>
                </a:solidFill>
              </a:rPr>
              <a:t>Identify missing processes</a:t>
            </a:r>
            <a:endParaRPr sz="700">
              <a:solidFill>
                <a:schemeClr val="dk1"/>
              </a:solidFill>
            </a:endParaRPr>
          </a:p>
          <a:p>
            <a:pPr indent="0" lvl="0" marL="0" rtl="0" algn="l">
              <a:spcBef>
                <a:spcPts val="0"/>
              </a:spcBef>
              <a:spcAft>
                <a:spcPts val="0"/>
              </a:spcAft>
              <a:buNone/>
            </a:pPr>
            <a:r>
              <a:rPr lang="en" sz="700">
                <a:solidFill>
                  <a:schemeClr val="dk1"/>
                </a:solidFill>
              </a:rPr>
              <a:t>Improve workflows for operational departments</a:t>
            </a:r>
            <a:endParaRPr sz="700">
              <a:solidFill>
                <a:schemeClr val="dk1"/>
              </a:solidFill>
            </a:endParaRPr>
          </a:p>
          <a:p>
            <a:pPr indent="0" lvl="0" marL="0" rtl="0" algn="l">
              <a:spcBef>
                <a:spcPts val="0"/>
              </a:spcBef>
              <a:spcAft>
                <a:spcPts val="0"/>
              </a:spcAft>
              <a:buNone/>
            </a:pPr>
            <a:r>
              <a:rPr lang="en" sz="700">
                <a:solidFill>
                  <a:schemeClr val="dk1"/>
                </a:solidFill>
              </a:rPr>
              <a:t>Priority vs new features</a:t>
            </a:r>
            <a:endParaRPr sz="700">
              <a:solidFill>
                <a:schemeClr val="dk1"/>
              </a:solidFill>
            </a:endParaRPr>
          </a:p>
          <a:p>
            <a:pPr indent="0" lvl="0" marL="0" rtl="0" algn="l">
              <a:spcBef>
                <a:spcPts val="0"/>
              </a:spcBef>
              <a:spcAft>
                <a:spcPts val="0"/>
              </a:spcAft>
              <a:buClr>
                <a:schemeClr val="dk1"/>
              </a:buClr>
              <a:buSzPts val="1100"/>
              <a:buFont typeface="Arial"/>
              <a:buNone/>
            </a:pPr>
            <a:r>
              <a:t/>
            </a:r>
            <a:endParaRPr sz="700">
              <a:solidFill>
                <a:schemeClr val="dk1"/>
              </a:solidFill>
            </a:endParaRPr>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p:txBody>
      </p:sp>
      <p:sp>
        <p:nvSpPr>
          <p:cNvPr id="449" name="Google Shape;449;p34"/>
          <p:cNvSpPr/>
          <p:nvPr/>
        </p:nvSpPr>
        <p:spPr>
          <a:xfrm>
            <a:off x="6070675" y="2544925"/>
            <a:ext cx="19299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Documentation updates</a:t>
            </a:r>
            <a:endParaRPr sz="700">
              <a:solidFill>
                <a:schemeClr val="dk1"/>
              </a:solidFill>
            </a:endParaRPr>
          </a:p>
          <a:p>
            <a:pPr indent="0" lvl="0" marL="0" rtl="0" algn="l">
              <a:spcBef>
                <a:spcPts val="0"/>
              </a:spcBef>
              <a:spcAft>
                <a:spcPts val="0"/>
              </a:spcAft>
              <a:buNone/>
            </a:pPr>
            <a:r>
              <a:rPr lang="en" sz="700">
                <a:solidFill>
                  <a:schemeClr val="dk1"/>
                </a:solidFill>
              </a:rPr>
              <a:t>Priority vs new features</a:t>
            </a:r>
            <a:endParaRPr sz="700">
              <a:solidFill>
                <a:schemeClr val="dk1"/>
              </a:solidFill>
            </a:endParaRPr>
          </a:p>
          <a:p>
            <a:pPr indent="0" lvl="0" marL="0" rtl="0" algn="l">
              <a:spcBef>
                <a:spcPts val="0"/>
              </a:spcBef>
              <a:spcAft>
                <a:spcPts val="0"/>
              </a:spcAft>
              <a:buClr>
                <a:schemeClr val="dk1"/>
              </a:buClr>
              <a:buSzPts val="1100"/>
              <a:buFont typeface="Arial"/>
              <a:buNone/>
            </a:pPr>
            <a:r>
              <a:t/>
            </a:r>
            <a:endParaRPr sz="700">
              <a:solidFill>
                <a:schemeClr val="dk1"/>
              </a:solidFill>
            </a:endParaRPr>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p:txBody>
      </p:sp>
      <p:sp>
        <p:nvSpPr>
          <p:cNvPr id="450" name="Google Shape;450;p34"/>
          <p:cNvSpPr txBox="1"/>
          <p:nvPr/>
        </p:nvSpPr>
        <p:spPr>
          <a:xfrm>
            <a:off x="3963775" y="1444050"/>
            <a:ext cx="24678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Clarifications</a:t>
            </a:r>
            <a:endParaRPr sz="1000">
              <a:latin typeface="Nunito"/>
              <a:ea typeface="Nunito"/>
              <a:cs typeface="Nunito"/>
              <a:sym typeface="Nunito"/>
            </a:endParaRPr>
          </a:p>
        </p:txBody>
      </p:sp>
      <p:sp>
        <p:nvSpPr>
          <p:cNvPr id="451" name="Google Shape;451;p34"/>
          <p:cNvSpPr/>
          <p:nvPr/>
        </p:nvSpPr>
        <p:spPr>
          <a:xfrm>
            <a:off x="1841625" y="1388700"/>
            <a:ext cx="1550400" cy="4185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Emails Tech Support with issue</a:t>
            </a:r>
            <a:endParaRPr sz="1000"/>
          </a:p>
        </p:txBody>
      </p:sp>
      <p:sp>
        <p:nvSpPr>
          <p:cNvPr id="452" name="Google Shape;452;p34"/>
          <p:cNvSpPr/>
          <p:nvPr/>
        </p:nvSpPr>
        <p:spPr>
          <a:xfrm>
            <a:off x="7487700" y="842550"/>
            <a:ext cx="1231200" cy="4308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Engineer feeds back</a:t>
            </a:r>
            <a:endParaRPr sz="1000"/>
          </a:p>
        </p:txBody>
      </p:sp>
      <p:sp>
        <p:nvSpPr>
          <p:cNvPr id="453" name="Google Shape;453;p34"/>
          <p:cNvSpPr/>
          <p:nvPr/>
        </p:nvSpPr>
        <p:spPr>
          <a:xfrm>
            <a:off x="4332950" y="1940125"/>
            <a:ext cx="1231200" cy="4308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PM on support assists tech support</a:t>
            </a:r>
            <a:endParaRPr sz="1000"/>
          </a:p>
        </p:txBody>
      </p:sp>
      <p:cxnSp>
        <p:nvCxnSpPr>
          <p:cNvPr id="454" name="Google Shape;454;p34"/>
          <p:cNvCxnSpPr/>
          <p:nvPr/>
        </p:nvCxnSpPr>
        <p:spPr>
          <a:xfrm>
            <a:off x="4759225" y="1342050"/>
            <a:ext cx="0" cy="532200"/>
          </a:xfrm>
          <a:prstGeom prst="straightConnector1">
            <a:avLst/>
          </a:prstGeom>
          <a:noFill/>
          <a:ln cap="flat" cmpd="sng" w="9525">
            <a:solidFill>
              <a:schemeClr val="dk2"/>
            </a:solidFill>
            <a:prstDash val="solid"/>
            <a:round/>
            <a:headEnd len="med" w="med" type="stealth"/>
            <a:tailEnd len="med" w="med" type="stealth"/>
          </a:ln>
        </p:spPr>
      </p:cxnSp>
      <p:cxnSp>
        <p:nvCxnSpPr>
          <p:cNvPr id="455" name="Google Shape;455;p34"/>
          <p:cNvCxnSpPr>
            <a:stCxn id="451" idx="3"/>
            <a:endCxn id="453" idx="1"/>
          </p:cNvCxnSpPr>
          <p:nvPr/>
        </p:nvCxnSpPr>
        <p:spPr>
          <a:xfrm>
            <a:off x="3392025" y="1597950"/>
            <a:ext cx="940800" cy="557700"/>
          </a:xfrm>
          <a:prstGeom prst="straightConnector1">
            <a:avLst/>
          </a:prstGeom>
          <a:noFill/>
          <a:ln cap="flat" cmpd="sng" w="9525">
            <a:solidFill>
              <a:schemeClr val="dk2"/>
            </a:solidFill>
            <a:prstDash val="solid"/>
            <a:round/>
            <a:headEnd len="med" w="med" type="stealth"/>
            <a:tailEnd len="med" w="med" type="stealth"/>
          </a:ln>
        </p:spPr>
      </p:cxnSp>
      <p:sp>
        <p:nvSpPr>
          <p:cNvPr id="456" name="Google Shape;456;p34"/>
          <p:cNvSpPr txBox="1"/>
          <p:nvPr/>
        </p:nvSpPr>
        <p:spPr>
          <a:xfrm>
            <a:off x="2291425" y="1932613"/>
            <a:ext cx="24678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Escalation if urgent</a:t>
            </a:r>
            <a:endParaRPr sz="1000">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type="title"/>
          </p:nvPr>
        </p:nvSpPr>
        <p:spPr>
          <a:xfrm>
            <a:off x="4693444" y="2053615"/>
            <a:ext cx="4027200" cy="559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p:txBody>
      </p:sp>
      <p:sp>
        <p:nvSpPr>
          <p:cNvPr id="185" name="Google Shape;185;p23"/>
          <p:cNvSpPr txBox="1"/>
          <p:nvPr>
            <p:ph idx="1" type="subTitle"/>
          </p:nvPr>
        </p:nvSpPr>
        <p:spPr>
          <a:xfrm>
            <a:off x="4693443" y="2783527"/>
            <a:ext cx="4027200" cy="559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KOKO product / engineering processes </a:t>
            </a:r>
            <a:endParaRPr/>
          </a:p>
        </p:txBody>
      </p:sp>
      <p:sp>
        <p:nvSpPr>
          <p:cNvPr id="191" name="Google Shape;191;p24"/>
          <p:cNvSpPr txBox="1"/>
          <p:nvPr>
            <p:ph idx="1" type="subTitle"/>
          </p:nvPr>
        </p:nvSpPr>
        <p:spPr>
          <a:xfrm>
            <a:off x="344100" y="706900"/>
            <a:ext cx="8455800" cy="3920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900"/>
              <a:t>New software projects </a:t>
            </a:r>
            <a:r>
              <a:rPr i="1" lang="en" sz="1100"/>
              <a:t>(</a:t>
            </a:r>
            <a:r>
              <a:rPr i="1" lang="en" sz="1100" u="sng">
                <a:solidFill>
                  <a:schemeClr val="hlink"/>
                </a:solidFill>
                <a:hlinkClick r:id="rId3"/>
              </a:rPr>
              <a:t>checklist template</a:t>
            </a:r>
            <a:r>
              <a:rPr i="1" lang="en" sz="1100"/>
              <a:t>)</a:t>
            </a:r>
            <a:endParaRPr i="1" sz="1100"/>
          </a:p>
          <a:p>
            <a:pPr indent="-349250" lvl="0" marL="457200" rtl="0" algn="l">
              <a:spcBef>
                <a:spcPts val="800"/>
              </a:spcBef>
              <a:spcAft>
                <a:spcPts val="0"/>
              </a:spcAft>
              <a:buSzPts val="1900"/>
              <a:buChar char="•"/>
            </a:pPr>
            <a:r>
              <a:rPr lang="en" sz="1900"/>
              <a:t>Roadmapping (not covered)</a:t>
            </a:r>
            <a:endParaRPr sz="1900"/>
          </a:p>
          <a:p>
            <a:pPr indent="-349250" lvl="0" marL="457200" rtl="0" algn="l">
              <a:spcBef>
                <a:spcPts val="0"/>
              </a:spcBef>
              <a:spcAft>
                <a:spcPts val="0"/>
              </a:spcAft>
              <a:buSzPts val="1900"/>
              <a:buChar char="•"/>
            </a:pPr>
            <a:r>
              <a:rPr lang="en" sz="1900"/>
              <a:t>Scoping process</a:t>
            </a:r>
            <a:endParaRPr sz="1900"/>
          </a:p>
          <a:p>
            <a:pPr indent="-349250" lvl="0" marL="457200" rtl="0" algn="l">
              <a:spcBef>
                <a:spcPts val="0"/>
              </a:spcBef>
              <a:spcAft>
                <a:spcPts val="0"/>
              </a:spcAft>
              <a:buSzPts val="1900"/>
              <a:buChar char="•"/>
            </a:pPr>
            <a:r>
              <a:rPr lang="en" sz="1900"/>
              <a:t>Handover process</a:t>
            </a:r>
            <a:endParaRPr sz="1900"/>
          </a:p>
          <a:p>
            <a:pPr indent="-349250" lvl="0" marL="457200" rtl="0" algn="l">
              <a:spcBef>
                <a:spcPts val="0"/>
              </a:spcBef>
              <a:spcAft>
                <a:spcPts val="0"/>
              </a:spcAft>
              <a:buSzPts val="1900"/>
              <a:buChar char="•"/>
            </a:pPr>
            <a:r>
              <a:rPr lang="en" sz="1900"/>
              <a:t>Delivery process</a:t>
            </a:r>
            <a:endParaRPr sz="1900"/>
          </a:p>
          <a:p>
            <a:pPr indent="0" lvl="0" marL="0" rtl="0" algn="l">
              <a:spcBef>
                <a:spcPts val="800"/>
              </a:spcBef>
              <a:spcAft>
                <a:spcPts val="0"/>
              </a:spcAft>
              <a:buNone/>
            </a:pPr>
            <a:r>
              <a:t/>
            </a:r>
            <a:endParaRPr sz="1900"/>
          </a:p>
          <a:p>
            <a:pPr indent="0" lvl="0" marL="0" rtl="0" algn="l">
              <a:spcBef>
                <a:spcPts val="800"/>
              </a:spcBef>
              <a:spcAft>
                <a:spcPts val="0"/>
              </a:spcAft>
              <a:buNone/>
            </a:pPr>
            <a:r>
              <a:rPr b="1" lang="en" sz="1900"/>
              <a:t>Software releases </a:t>
            </a:r>
            <a:r>
              <a:rPr i="1" lang="en" sz="1100"/>
              <a:t>(</a:t>
            </a:r>
            <a:r>
              <a:rPr i="1" lang="en" sz="1100" u="sng">
                <a:solidFill>
                  <a:schemeClr val="hlink"/>
                </a:solidFill>
                <a:hlinkClick r:id="rId4"/>
              </a:rPr>
              <a:t>checklist template</a:t>
            </a:r>
            <a:r>
              <a:rPr i="1" lang="en" sz="1100"/>
              <a:t>)</a:t>
            </a:r>
            <a:endParaRPr b="1" sz="1900"/>
          </a:p>
          <a:p>
            <a:pPr indent="-349250" lvl="0" marL="457200" rtl="0" algn="l">
              <a:spcBef>
                <a:spcPts val="800"/>
              </a:spcBef>
              <a:spcAft>
                <a:spcPts val="0"/>
              </a:spcAft>
              <a:buSzPts val="1900"/>
              <a:buChar char="•"/>
            </a:pPr>
            <a:r>
              <a:rPr lang="en" sz="1900"/>
              <a:t>P</a:t>
            </a:r>
            <a:r>
              <a:rPr lang="en" sz="1900"/>
              <a:t>lanning </a:t>
            </a:r>
            <a:endParaRPr sz="1900"/>
          </a:p>
          <a:p>
            <a:pPr indent="-349250" lvl="0" marL="457200" rtl="0" algn="l">
              <a:spcBef>
                <a:spcPts val="0"/>
              </a:spcBef>
              <a:spcAft>
                <a:spcPts val="0"/>
              </a:spcAft>
              <a:buSzPts val="1900"/>
              <a:buChar char="•"/>
            </a:pPr>
            <a:r>
              <a:rPr lang="en" sz="1900"/>
              <a:t>Execution Management</a:t>
            </a:r>
            <a:endParaRPr sz="1900"/>
          </a:p>
          <a:p>
            <a:pPr indent="0" lvl="0" marL="0" rtl="0" algn="l">
              <a:spcBef>
                <a:spcPts val="800"/>
              </a:spcBef>
              <a:spcAft>
                <a:spcPts val="0"/>
              </a:spcAft>
              <a:buNone/>
            </a:pPr>
            <a:r>
              <a:t/>
            </a:r>
            <a:endParaRPr sz="1900"/>
          </a:p>
          <a:p>
            <a:pPr indent="0" lvl="0" marL="0" rtl="0" algn="l">
              <a:spcBef>
                <a:spcPts val="800"/>
              </a:spcBef>
              <a:spcAft>
                <a:spcPts val="0"/>
              </a:spcAft>
              <a:buNone/>
            </a:pPr>
            <a:r>
              <a:rPr b="1" lang="en" sz="1900"/>
              <a:t>Product and Technical support</a:t>
            </a:r>
            <a:endParaRPr b="1" sz="1900"/>
          </a:p>
          <a:p>
            <a:pPr indent="-349250" lvl="0" marL="457200" rtl="0" algn="l">
              <a:spcBef>
                <a:spcPts val="800"/>
              </a:spcBef>
              <a:spcAft>
                <a:spcPts val="0"/>
              </a:spcAft>
              <a:buSzPts val="1900"/>
              <a:buChar char="•"/>
            </a:pPr>
            <a:r>
              <a:rPr lang="en" sz="1900"/>
              <a:t>Issue resolution</a:t>
            </a:r>
            <a:endParaRPr sz="1900"/>
          </a:p>
        </p:txBody>
      </p:sp>
      <p:pic>
        <p:nvPicPr>
          <p:cNvPr id="192" name="Google Shape;192;p24"/>
          <p:cNvPicPr preferRelativeResize="0"/>
          <p:nvPr/>
        </p:nvPicPr>
        <p:blipFill>
          <a:blip r:embed="rId5">
            <a:alphaModFix/>
          </a:blip>
          <a:stretch>
            <a:fillRect/>
          </a:stretch>
        </p:blipFill>
        <p:spPr>
          <a:xfrm>
            <a:off x="4654300" y="1195200"/>
            <a:ext cx="3896976" cy="2660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type="title"/>
          </p:nvPr>
        </p:nvSpPr>
        <p:spPr>
          <a:xfrm>
            <a:off x="5055394" y="2253815"/>
            <a:ext cx="3822000" cy="559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New software projects</a:t>
            </a:r>
            <a:endParaRPr/>
          </a:p>
        </p:txBody>
      </p:sp>
      <p:sp>
        <p:nvSpPr>
          <p:cNvPr id="198" name="Google Shape;198;p25"/>
          <p:cNvSpPr txBox="1"/>
          <p:nvPr>
            <p:ph idx="1" type="subTitle"/>
          </p:nvPr>
        </p:nvSpPr>
        <p:spPr>
          <a:xfrm>
            <a:off x="5055393" y="2859727"/>
            <a:ext cx="3822000" cy="559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Scoping, handover and delivery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Scoping process</a:t>
            </a:r>
            <a:endParaRPr/>
          </a:p>
        </p:txBody>
      </p:sp>
      <p:pic>
        <p:nvPicPr>
          <p:cNvPr id="204" name="Google Shape;204;p26"/>
          <p:cNvPicPr preferRelativeResize="0"/>
          <p:nvPr/>
        </p:nvPicPr>
        <p:blipFill>
          <a:blip r:embed="rId3">
            <a:alphaModFix/>
          </a:blip>
          <a:stretch>
            <a:fillRect/>
          </a:stretch>
        </p:blipFill>
        <p:spPr>
          <a:xfrm>
            <a:off x="2129800" y="3728800"/>
            <a:ext cx="403546" cy="536000"/>
          </a:xfrm>
          <a:prstGeom prst="rect">
            <a:avLst/>
          </a:prstGeom>
          <a:noFill/>
          <a:ln>
            <a:noFill/>
          </a:ln>
        </p:spPr>
      </p:pic>
      <p:sp>
        <p:nvSpPr>
          <p:cNvPr id="205" name="Google Shape;205;p26"/>
          <p:cNvSpPr/>
          <p:nvPr/>
        </p:nvSpPr>
        <p:spPr>
          <a:xfrm>
            <a:off x="5437575" y="4270813"/>
            <a:ext cx="1680000" cy="5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Gap Analysis and High-Level tech solution / Cost Benefit Analysis / </a:t>
            </a:r>
            <a:r>
              <a:rPr lang="en" sz="800"/>
              <a:t>Budgeting</a:t>
            </a:r>
            <a:endParaRPr sz="800"/>
          </a:p>
        </p:txBody>
      </p:sp>
      <p:pic>
        <p:nvPicPr>
          <p:cNvPr id="206" name="Google Shape;206;p26"/>
          <p:cNvPicPr preferRelativeResize="0"/>
          <p:nvPr/>
        </p:nvPicPr>
        <p:blipFill>
          <a:blip r:embed="rId4">
            <a:alphaModFix/>
          </a:blip>
          <a:stretch>
            <a:fillRect/>
          </a:stretch>
        </p:blipFill>
        <p:spPr>
          <a:xfrm>
            <a:off x="6056775" y="3743000"/>
            <a:ext cx="507600" cy="507600"/>
          </a:xfrm>
          <a:prstGeom prst="rect">
            <a:avLst/>
          </a:prstGeom>
          <a:noFill/>
          <a:ln>
            <a:noFill/>
          </a:ln>
        </p:spPr>
      </p:pic>
      <p:pic>
        <p:nvPicPr>
          <p:cNvPr id="207" name="Google Shape;207;p26"/>
          <p:cNvPicPr preferRelativeResize="0"/>
          <p:nvPr/>
        </p:nvPicPr>
        <p:blipFill>
          <a:blip r:embed="rId5">
            <a:alphaModFix/>
          </a:blip>
          <a:stretch>
            <a:fillRect/>
          </a:stretch>
        </p:blipFill>
        <p:spPr>
          <a:xfrm>
            <a:off x="2923750" y="3623500"/>
            <a:ext cx="746600" cy="746600"/>
          </a:xfrm>
          <a:prstGeom prst="rect">
            <a:avLst/>
          </a:prstGeom>
          <a:noFill/>
          <a:ln>
            <a:noFill/>
          </a:ln>
        </p:spPr>
      </p:pic>
      <p:pic>
        <p:nvPicPr>
          <p:cNvPr id="208" name="Google Shape;208;p26"/>
          <p:cNvPicPr preferRelativeResize="0"/>
          <p:nvPr/>
        </p:nvPicPr>
        <p:blipFill>
          <a:blip r:embed="rId6">
            <a:alphaModFix/>
          </a:blip>
          <a:stretch>
            <a:fillRect/>
          </a:stretch>
        </p:blipFill>
        <p:spPr>
          <a:xfrm>
            <a:off x="4182538" y="3781400"/>
            <a:ext cx="600858" cy="430800"/>
          </a:xfrm>
          <a:prstGeom prst="rect">
            <a:avLst/>
          </a:prstGeom>
          <a:noFill/>
          <a:ln>
            <a:noFill/>
          </a:ln>
        </p:spPr>
      </p:pic>
      <p:pic>
        <p:nvPicPr>
          <p:cNvPr id="209" name="Google Shape;209;p26"/>
          <p:cNvPicPr preferRelativeResize="0"/>
          <p:nvPr/>
        </p:nvPicPr>
        <p:blipFill>
          <a:blip r:embed="rId7">
            <a:alphaModFix/>
          </a:blip>
          <a:stretch>
            <a:fillRect/>
          </a:stretch>
        </p:blipFill>
        <p:spPr>
          <a:xfrm>
            <a:off x="4808339" y="3781400"/>
            <a:ext cx="430800" cy="430800"/>
          </a:xfrm>
          <a:prstGeom prst="rect">
            <a:avLst/>
          </a:prstGeom>
          <a:noFill/>
          <a:ln>
            <a:noFill/>
          </a:ln>
        </p:spPr>
      </p:pic>
      <p:sp>
        <p:nvSpPr>
          <p:cNvPr id="210" name="Google Shape;210;p26"/>
          <p:cNvSpPr/>
          <p:nvPr/>
        </p:nvSpPr>
        <p:spPr>
          <a:xfrm>
            <a:off x="1628900" y="4370713"/>
            <a:ext cx="12783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Requirements Document High-Level </a:t>
            </a:r>
            <a:endParaRPr sz="800"/>
          </a:p>
        </p:txBody>
      </p:sp>
      <p:sp>
        <p:nvSpPr>
          <p:cNvPr id="211" name="Google Shape;211;p26"/>
          <p:cNvSpPr/>
          <p:nvPr/>
        </p:nvSpPr>
        <p:spPr>
          <a:xfrm>
            <a:off x="2657900" y="4370713"/>
            <a:ext cx="12783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Proposed Product / Feature Deck</a:t>
            </a:r>
            <a:endParaRPr sz="800"/>
          </a:p>
        </p:txBody>
      </p:sp>
      <p:pic>
        <p:nvPicPr>
          <p:cNvPr id="212" name="Google Shape;212;p26"/>
          <p:cNvPicPr preferRelativeResize="0"/>
          <p:nvPr/>
        </p:nvPicPr>
        <p:blipFill>
          <a:blip r:embed="rId3">
            <a:alphaModFix/>
          </a:blip>
          <a:stretch>
            <a:fillRect/>
          </a:stretch>
        </p:blipFill>
        <p:spPr>
          <a:xfrm>
            <a:off x="7383025" y="3728800"/>
            <a:ext cx="403546" cy="536000"/>
          </a:xfrm>
          <a:prstGeom prst="rect">
            <a:avLst/>
          </a:prstGeom>
          <a:noFill/>
          <a:ln>
            <a:noFill/>
          </a:ln>
        </p:spPr>
      </p:pic>
      <p:pic>
        <p:nvPicPr>
          <p:cNvPr id="213" name="Google Shape;213;p26"/>
          <p:cNvPicPr preferRelativeResize="0"/>
          <p:nvPr/>
        </p:nvPicPr>
        <p:blipFill>
          <a:blip r:embed="rId5">
            <a:alphaModFix/>
          </a:blip>
          <a:stretch>
            <a:fillRect/>
          </a:stretch>
        </p:blipFill>
        <p:spPr>
          <a:xfrm>
            <a:off x="8053425" y="3623500"/>
            <a:ext cx="746600" cy="746600"/>
          </a:xfrm>
          <a:prstGeom prst="rect">
            <a:avLst/>
          </a:prstGeom>
          <a:noFill/>
          <a:ln>
            <a:noFill/>
          </a:ln>
        </p:spPr>
      </p:pic>
      <p:sp>
        <p:nvSpPr>
          <p:cNvPr id="214" name="Google Shape;214;p26"/>
          <p:cNvSpPr/>
          <p:nvPr/>
        </p:nvSpPr>
        <p:spPr>
          <a:xfrm>
            <a:off x="4119250" y="4370713"/>
            <a:ext cx="12783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Business Process Mapping </a:t>
            </a:r>
            <a:endParaRPr sz="800"/>
          </a:p>
        </p:txBody>
      </p:sp>
      <p:sp>
        <p:nvSpPr>
          <p:cNvPr id="215" name="Google Shape;215;p26"/>
          <p:cNvSpPr/>
          <p:nvPr/>
        </p:nvSpPr>
        <p:spPr>
          <a:xfrm>
            <a:off x="7865700" y="4230613"/>
            <a:ext cx="1278300" cy="58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Final </a:t>
            </a:r>
            <a:endParaRPr sz="800"/>
          </a:p>
          <a:p>
            <a:pPr indent="0" lvl="0" marL="0" rtl="0" algn="ctr">
              <a:spcBef>
                <a:spcPts val="0"/>
              </a:spcBef>
              <a:spcAft>
                <a:spcPts val="0"/>
              </a:spcAft>
              <a:buNone/>
            </a:pPr>
            <a:r>
              <a:rPr lang="en" sz="800"/>
              <a:t>Product / </a:t>
            </a:r>
            <a:endParaRPr sz="800"/>
          </a:p>
          <a:p>
            <a:pPr indent="0" lvl="0" marL="0" rtl="0" algn="ctr">
              <a:spcBef>
                <a:spcPts val="0"/>
              </a:spcBef>
              <a:spcAft>
                <a:spcPts val="0"/>
              </a:spcAft>
              <a:buNone/>
            </a:pPr>
            <a:r>
              <a:rPr lang="en" sz="800"/>
              <a:t>Feature Roadmap</a:t>
            </a:r>
            <a:endParaRPr sz="800"/>
          </a:p>
        </p:txBody>
      </p:sp>
      <p:sp>
        <p:nvSpPr>
          <p:cNvPr id="216" name="Google Shape;216;p26"/>
          <p:cNvSpPr/>
          <p:nvPr/>
        </p:nvSpPr>
        <p:spPr>
          <a:xfrm>
            <a:off x="6870175" y="4256563"/>
            <a:ext cx="1278300" cy="53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Final </a:t>
            </a:r>
            <a:endParaRPr sz="800"/>
          </a:p>
          <a:p>
            <a:pPr indent="0" lvl="0" marL="0" rtl="0" algn="ctr">
              <a:spcBef>
                <a:spcPts val="0"/>
              </a:spcBef>
              <a:spcAft>
                <a:spcPts val="0"/>
              </a:spcAft>
              <a:buNone/>
            </a:pPr>
            <a:r>
              <a:rPr lang="en" sz="800"/>
              <a:t>Requirements Document (Detailed)</a:t>
            </a:r>
            <a:endParaRPr sz="800"/>
          </a:p>
        </p:txBody>
      </p:sp>
      <p:cxnSp>
        <p:nvCxnSpPr>
          <p:cNvPr id="217" name="Google Shape;217;p26"/>
          <p:cNvCxnSpPr/>
          <p:nvPr/>
        </p:nvCxnSpPr>
        <p:spPr>
          <a:xfrm flipH="1" rot="10800000">
            <a:off x="105750" y="801163"/>
            <a:ext cx="8932500" cy="8700"/>
          </a:xfrm>
          <a:prstGeom prst="straightConnector1">
            <a:avLst/>
          </a:prstGeom>
          <a:noFill/>
          <a:ln cap="flat" cmpd="sng" w="9525">
            <a:solidFill>
              <a:schemeClr val="dk2"/>
            </a:solidFill>
            <a:prstDash val="solid"/>
            <a:round/>
            <a:headEnd len="med" w="med" type="none"/>
            <a:tailEnd len="med" w="med" type="none"/>
          </a:ln>
        </p:spPr>
      </p:cxnSp>
      <p:cxnSp>
        <p:nvCxnSpPr>
          <p:cNvPr id="218" name="Google Shape;218;p26"/>
          <p:cNvCxnSpPr/>
          <p:nvPr/>
        </p:nvCxnSpPr>
        <p:spPr>
          <a:xfrm flipH="1" rot="10800000">
            <a:off x="105750" y="1306025"/>
            <a:ext cx="8932500" cy="8700"/>
          </a:xfrm>
          <a:prstGeom prst="straightConnector1">
            <a:avLst/>
          </a:prstGeom>
          <a:noFill/>
          <a:ln cap="flat" cmpd="sng" w="9525">
            <a:solidFill>
              <a:schemeClr val="dk2"/>
            </a:solidFill>
            <a:prstDash val="solid"/>
            <a:round/>
            <a:headEnd len="med" w="med" type="none"/>
            <a:tailEnd len="med" w="med" type="none"/>
          </a:ln>
        </p:spPr>
      </p:cxnSp>
      <p:cxnSp>
        <p:nvCxnSpPr>
          <p:cNvPr id="219" name="Google Shape;219;p26"/>
          <p:cNvCxnSpPr/>
          <p:nvPr/>
        </p:nvCxnSpPr>
        <p:spPr>
          <a:xfrm flipH="1" rot="10800000">
            <a:off x="105750" y="1881175"/>
            <a:ext cx="8932500" cy="8700"/>
          </a:xfrm>
          <a:prstGeom prst="straightConnector1">
            <a:avLst/>
          </a:prstGeom>
          <a:noFill/>
          <a:ln cap="flat" cmpd="sng" w="9525">
            <a:solidFill>
              <a:schemeClr val="dk2"/>
            </a:solidFill>
            <a:prstDash val="solid"/>
            <a:round/>
            <a:headEnd len="med" w="med" type="none"/>
            <a:tailEnd len="med" w="med" type="none"/>
          </a:ln>
        </p:spPr>
      </p:cxnSp>
      <p:cxnSp>
        <p:nvCxnSpPr>
          <p:cNvPr id="220" name="Google Shape;220;p26"/>
          <p:cNvCxnSpPr/>
          <p:nvPr/>
        </p:nvCxnSpPr>
        <p:spPr>
          <a:xfrm flipH="1" rot="10800000">
            <a:off x="130138" y="2421175"/>
            <a:ext cx="8932500" cy="8700"/>
          </a:xfrm>
          <a:prstGeom prst="straightConnector1">
            <a:avLst/>
          </a:prstGeom>
          <a:noFill/>
          <a:ln cap="flat" cmpd="sng" w="38100">
            <a:solidFill>
              <a:srgbClr val="000000"/>
            </a:solidFill>
            <a:prstDash val="solid"/>
            <a:round/>
            <a:headEnd len="med" w="med" type="none"/>
            <a:tailEnd len="med" w="med" type="none"/>
          </a:ln>
        </p:spPr>
      </p:cxnSp>
      <p:sp>
        <p:nvSpPr>
          <p:cNvPr id="221" name="Google Shape;221;p26"/>
          <p:cNvSpPr txBox="1"/>
          <p:nvPr/>
        </p:nvSpPr>
        <p:spPr>
          <a:xfrm>
            <a:off x="130150" y="877375"/>
            <a:ext cx="21048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Business stakeholders</a:t>
            </a:r>
            <a:endParaRPr>
              <a:latin typeface="Nunito"/>
              <a:ea typeface="Nunito"/>
              <a:cs typeface="Nunito"/>
              <a:sym typeface="Nunito"/>
            </a:endParaRPr>
          </a:p>
        </p:txBody>
      </p:sp>
      <p:sp>
        <p:nvSpPr>
          <p:cNvPr id="222" name="Google Shape;222;p26"/>
          <p:cNvSpPr txBox="1"/>
          <p:nvPr/>
        </p:nvSpPr>
        <p:spPr>
          <a:xfrm>
            <a:off x="130150" y="1406100"/>
            <a:ext cx="14403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Nunito"/>
                <a:ea typeface="Nunito"/>
                <a:cs typeface="Nunito"/>
                <a:sym typeface="Nunito"/>
              </a:rPr>
              <a:t>Product team</a:t>
            </a:r>
            <a:endParaRPr b="1">
              <a:latin typeface="Nunito"/>
              <a:ea typeface="Nunito"/>
              <a:cs typeface="Nunito"/>
              <a:sym typeface="Nunito"/>
            </a:endParaRPr>
          </a:p>
        </p:txBody>
      </p:sp>
      <p:sp>
        <p:nvSpPr>
          <p:cNvPr id="223" name="Google Shape;223;p26"/>
          <p:cNvSpPr txBox="1"/>
          <p:nvPr/>
        </p:nvSpPr>
        <p:spPr>
          <a:xfrm>
            <a:off x="130150" y="1940125"/>
            <a:ext cx="1757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Engineering team</a:t>
            </a:r>
            <a:endParaRPr>
              <a:latin typeface="Nunito"/>
              <a:ea typeface="Nunito"/>
              <a:cs typeface="Nunito"/>
              <a:sym typeface="Nunito"/>
            </a:endParaRPr>
          </a:p>
        </p:txBody>
      </p:sp>
      <p:sp>
        <p:nvSpPr>
          <p:cNvPr id="224" name="Google Shape;224;p26"/>
          <p:cNvSpPr txBox="1"/>
          <p:nvPr/>
        </p:nvSpPr>
        <p:spPr>
          <a:xfrm>
            <a:off x="130150" y="4066525"/>
            <a:ext cx="1757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Outputs and tools</a:t>
            </a:r>
            <a:endParaRPr>
              <a:latin typeface="Nunito"/>
              <a:ea typeface="Nunito"/>
              <a:cs typeface="Nunito"/>
              <a:sym typeface="Nunito"/>
            </a:endParaRPr>
          </a:p>
        </p:txBody>
      </p:sp>
      <p:cxnSp>
        <p:nvCxnSpPr>
          <p:cNvPr id="225" name="Google Shape;225;p26"/>
          <p:cNvCxnSpPr/>
          <p:nvPr/>
        </p:nvCxnSpPr>
        <p:spPr>
          <a:xfrm flipH="1" rot="10800000">
            <a:off x="130138" y="3640375"/>
            <a:ext cx="8932500" cy="8700"/>
          </a:xfrm>
          <a:prstGeom prst="straightConnector1">
            <a:avLst/>
          </a:prstGeom>
          <a:noFill/>
          <a:ln cap="flat" cmpd="sng" w="9525">
            <a:solidFill>
              <a:schemeClr val="dk2"/>
            </a:solidFill>
            <a:prstDash val="solid"/>
            <a:round/>
            <a:headEnd len="med" w="med" type="none"/>
            <a:tailEnd len="med" w="med" type="none"/>
          </a:ln>
        </p:spPr>
      </p:cxnSp>
      <p:sp>
        <p:nvSpPr>
          <p:cNvPr id="226" name="Google Shape;226;p26"/>
          <p:cNvSpPr txBox="1"/>
          <p:nvPr/>
        </p:nvSpPr>
        <p:spPr>
          <a:xfrm>
            <a:off x="130150" y="2798625"/>
            <a:ext cx="1757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Key interactions and discussions</a:t>
            </a:r>
            <a:endParaRPr>
              <a:latin typeface="Nunito"/>
              <a:ea typeface="Nunito"/>
              <a:cs typeface="Nunito"/>
              <a:sym typeface="Nunito"/>
            </a:endParaRPr>
          </a:p>
        </p:txBody>
      </p:sp>
      <p:sp>
        <p:nvSpPr>
          <p:cNvPr id="227" name="Google Shape;227;p26"/>
          <p:cNvSpPr/>
          <p:nvPr/>
        </p:nvSpPr>
        <p:spPr>
          <a:xfrm>
            <a:off x="2129800" y="2460300"/>
            <a:ext cx="1839000" cy="11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Vision and goals </a:t>
            </a:r>
            <a:endParaRPr sz="700">
              <a:solidFill>
                <a:schemeClr val="dk1"/>
              </a:solidFill>
            </a:endParaRPr>
          </a:p>
          <a:p>
            <a:pPr indent="0" lvl="0" marL="0" rtl="0" algn="l">
              <a:spcBef>
                <a:spcPts val="0"/>
              </a:spcBef>
              <a:spcAft>
                <a:spcPts val="0"/>
              </a:spcAft>
              <a:buNone/>
            </a:pPr>
            <a:r>
              <a:rPr lang="en" sz="700">
                <a:solidFill>
                  <a:schemeClr val="dk1"/>
                </a:solidFill>
              </a:rPr>
              <a:t>Business value</a:t>
            </a:r>
            <a:endParaRPr sz="700">
              <a:solidFill>
                <a:schemeClr val="dk1"/>
              </a:solidFill>
            </a:endParaRPr>
          </a:p>
          <a:p>
            <a:pPr indent="0" lvl="0" marL="0" marR="0" rtl="0" algn="l">
              <a:lnSpc>
                <a:spcPct val="100000"/>
              </a:lnSpc>
              <a:spcBef>
                <a:spcPts val="0"/>
              </a:spcBef>
              <a:spcAft>
                <a:spcPts val="0"/>
              </a:spcAft>
              <a:buNone/>
            </a:pPr>
            <a:r>
              <a:rPr lang="en" sz="700">
                <a:solidFill>
                  <a:schemeClr val="dk1"/>
                </a:solidFill>
              </a:rPr>
              <a:t>Customer</a:t>
            </a:r>
            <a:r>
              <a:rPr lang="en" sz="700">
                <a:solidFill>
                  <a:schemeClr val="dk1"/>
                </a:solidFill>
              </a:rPr>
              <a:t> value</a:t>
            </a:r>
            <a:endParaRPr sz="700">
              <a:solidFill>
                <a:schemeClr val="dk1"/>
              </a:solidFill>
            </a:endParaRPr>
          </a:p>
          <a:p>
            <a:pPr indent="0" lvl="0" marL="0" marR="0" rtl="0" algn="l">
              <a:lnSpc>
                <a:spcPct val="100000"/>
              </a:lnSpc>
              <a:spcBef>
                <a:spcPts val="0"/>
              </a:spcBef>
              <a:spcAft>
                <a:spcPts val="0"/>
              </a:spcAft>
              <a:buNone/>
            </a:pPr>
            <a:r>
              <a:rPr lang="en" sz="700">
                <a:solidFill>
                  <a:schemeClr val="dk1"/>
                </a:solidFill>
              </a:rPr>
              <a:t>Improvements/impact on existing features</a:t>
            </a:r>
            <a:endParaRPr sz="700">
              <a:solidFill>
                <a:schemeClr val="dk1"/>
              </a:solidFill>
            </a:endParaRPr>
          </a:p>
          <a:p>
            <a:pPr indent="0" lvl="0" marL="0" marR="0" rtl="0" algn="l">
              <a:lnSpc>
                <a:spcPct val="100000"/>
              </a:lnSpc>
              <a:spcBef>
                <a:spcPts val="0"/>
              </a:spcBef>
              <a:spcAft>
                <a:spcPts val="0"/>
              </a:spcAft>
              <a:buNone/>
            </a:pPr>
            <a:r>
              <a:rPr lang="en" sz="700">
                <a:solidFill>
                  <a:schemeClr val="dk1"/>
                </a:solidFill>
              </a:rPr>
              <a:t>Timing consideration</a:t>
            </a:r>
            <a:endParaRPr sz="700">
              <a:solidFill>
                <a:schemeClr val="dk1"/>
              </a:solidFill>
            </a:endParaRPr>
          </a:p>
          <a:p>
            <a:pPr indent="0" lvl="0" marL="0" marR="0" rtl="0" algn="l">
              <a:lnSpc>
                <a:spcPct val="100000"/>
              </a:lnSpc>
              <a:spcBef>
                <a:spcPts val="0"/>
              </a:spcBef>
              <a:spcAft>
                <a:spcPts val="0"/>
              </a:spcAft>
              <a:buNone/>
            </a:pPr>
            <a:r>
              <a:rPr lang="en" sz="700">
                <a:solidFill>
                  <a:schemeClr val="dk1"/>
                </a:solidFill>
              </a:rPr>
              <a:t>Cost constraints</a:t>
            </a:r>
            <a:endParaRPr sz="700">
              <a:solidFill>
                <a:schemeClr val="dk1"/>
              </a:solidFill>
            </a:endParaRPr>
          </a:p>
          <a:p>
            <a:pPr indent="0" lvl="0" marL="0" marR="0" rtl="0" algn="l">
              <a:lnSpc>
                <a:spcPct val="100000"/>
              </a:lnSpc>
              <a:spcBef>
                <a:spcPts val="0"/>
              </a:spcBef>
              <a:spcAft>
                <a:spcPts val="0"/>
              </a:spcAft>
              <a:buNone/>
            </a:pPr>
            <a:r>
              <a:rPr lang="en" sz="700">
                <a:solidFill>
                  <a:schemeClr val="dk1"/>
                </a:solidFill>
              </a:rPr>
              <a:t>Target operational KPIs </a:t>
            </a:r>
            <a:endParaRPr sz="700">
              <a:solidFill>
                <a:schemeClr val="dk1"/>
              </a:solidFill>
            </a:endParaRPr>
          </a:p>
          <a:p>
            <a:pPr indent="0" lvl="0" marL="0" marR="0" rtl="0" algn="l">
              <a:lnSpc>
                <a:spcPct val="100000"/>
              </a:lnSpc>
              <a:spcBef>
                <a:spcPts val="0"/>
              </a:spcBef>
              <a:spcAft>
                <a:spcPts val="0"/>
              </a:spcAft>
              <a:buNone/>
            </a:pPr>
            <a:r>
              <a:rPr lang="en" sz="700">
                <a:solidFill>
                  <a:schemeClr val="dk1"/>
                </a:solidFill>
              </a:rPr>
              <a:t>Links to existing features</a:t>
            </a:r>
            <a:endParaRPr sz="700">
              <a:solidFill>
                <a:schemeClr val="dk1"/>
              </a:solidFill>
            </a:endParaRPr>
          </a:p>
          <a:p>
            <a:pPr indent="0" lvl="0" marL="0" marR="0" rtl="0" algn="l">
              <a:lnSpc>
                <a:spcPct val="100000"/>
              </a:lnSpc>
              <a:spcBef>
                <a:spcPts val="0"/>
              </a:spcBef>
              <a:spcAft>
                <a:spcPts val="0"/>
              </a:spcAft>
              <a:buNone/>
            </a:pPr>
            <a:r>
              <a:rPr lang="en" sz="700">
                <a:solidFill>
                  <a:schemeClr val="dk1"/>
                </a:solidFill>
              </a:rPr>
              <a:t>Constraints and risks </a:t>
            </a:r>
            <a:endParaRPr sz="700">
              <a:solidFill>
                <a:schemeClr val="dk1"/>
              </a:solidFill>
            </a:endParaRPr>
          </a:p>
          <a:p>
            <a:pPr indent="0" lvl="0" marL="0" rtl="0" algn="l">
              <a:spcBef>
                <a:spcPts val="0"/>
              </a:spcBef>
              <a:spcAft>
                <a:spcPts val="0"/>
              </a:spcAft>
              <a:buClr>
                <a:schemeClr val="dk1"/>
              </a:buClr>
              <a:buSzPts val="1100"/>
              <a:buFont typeface="Arial"/>
              <a:buNone/>
            </a:pPr>
            <a:r>
              <a:rPr lang="en" sz="700">
                <a:solidFill>
                  <a:schemeClr val="dk1"/>
                </a:solidFill>
              </a:rPr>
              <a:t>Phasing needs</a:t>
            </a:r>
            <a:endParaRPr sz="700">
              <a:solidFill>
                <a:schemeClr val="dk1"/>
              </a:solidFill>
            </a:endParaRPr>
          </a:p>
          <a:p>
            <a:pPr indent="0" lvl="0" marL="0" rtl="0" algn="l">
              <a:spcBef>
                <a:spcPts val="0"/>
              </a:spcBef>
              <a:spcAft>
                <a:spcPts val="0"/>
              </a:spcAft>
              <a:buClr>
                <a:schemeClr val="dk1"/>
              </a:buClr>
              <a:buSzPts val="1100"/>
              <a:buFont typeface="Arial"/>
              <a:buNone/>
            </a:pPr>
            <a:r>
              <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sz="7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p:txBody>
      </p:sp>
      <p:sp>
        <p:nvSpPr>
          <p:cNvPr id="228" name="Google Shape;228;p26"/>
          <p:cNvSpPr/>
          <p:nvPr/>
        </p:nvSpPr>
        <p:spPr>
          <a:xfrm>
            <a:off x="5548275" y="2460288"/>
            <a:ext cx="15321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Architecture impact</a:t>
            </a:r>
            <a:endParaRPr sz="700"/>
          </a:p>
          <a:p>
            <a:pPr indent="0" lvl="0" marL="0" rtl="0" algn="l">
              <a:spcBef>
                <a:spcPts val="0"/>
              </a:spcBef>
              <a:spcAft>
                <a:spcPts val="0"/>
              </a:spcAft>
              <a:buNone/>
            </a:pPr>
            <a:r>
              <a:rPr lang="en" sz="700"/>
              <a:t>Backwards compatibility</a:t>
            </a:r>
            <a:endParaRPr sz="700"/>
          </a:p>
          <a:p>
            <a:pPr indent="0" lvl="0" marL="0" rtl="0" algn="l">
              <a:spcBef>
                <a:spcPts val="0"/>
              </a:spcBef>
              <a:spcAft>
                <a:spcPts val="0"/>
              </a:spcAft>
              <a:buNone/>
            </a:pPr>
            <a:r>
              <a:rPr lang="en" sz="700"/>
              <a:t>Build/customise/buy</a:t>
            </a:r>
            <a:endParaRPr sz="700"/>
          </a:p>
        </p:txBody>
      </p:sp>
      <p:sp>
        <p:nvSpPr>
          <p:cNvPr id="229" name="Google Shape;229;p26"/>
          <p:cNvSpPr/>
          <p:nvPr/>
        </p:nvSpPr>
        <p:spPr>
          <a:xfrm>
            <a:off x="7251575" y="2460288"/>
            <a:ext cx="15321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Review by stakeholders</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sp>
        <p:nvSpPr>
          <p:cNvPr id="230" name="Google Shape;230;p26"/>
          <p:cNvSpPr/>
          <p:nvPr/>
        </p:nvSpPr>
        <p:spPr>
          <a:xfrm>
            <a:off x="3953925" y="2460288"/>
            <a:ext cx="14403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Flows discovery</a:t>
            </a:r>
            <a:endParaRPr sz="700">
              <a:solidFill>
                <a:schemeClr val="dk1"/>
              </a:solidFill>
            </a:endParaRPr>
          </a:p>
          <a:p>
            <a:pPr indent="0" lvl="0" marL="0" rtl="0" algn="l">
              <a:spcBef>
                <a:spcPts val="0"/>
              </a:spcBef>
              <a:spcAft>
                <a:spcPts val="0"/>
              </a:spcAft>
              <a:buClr>
                <a:schemeClr val="dk1"/>
              </a:buClr>
              <a:buSzPts val="1100"/>
              <a:buFont typeface="Arial"/>
              <a:buNone/>
            </a:pPr>
            <a:r>
              <a:rPr lang="en" sz="700">
                <a:solidFill>
                  <a:schemeClr val="dk1"/>
                </a:solidFill>
              </a:rPr>
              <a:t>User experience </a:t>
            </a:r>
            <a:endParaRPr sz="700">
              <a:solidFill>
                <a:schemeClr val="dk1"/>
              </a:solidFill>
            </a:endParaRPr>
          </a:p>
          <a:p>
            <a:pPr indent="0" lvl="0" marL="0" marR="0" rtl="0" algn="l">
              <a:lnSpc>
                <a:spcPct val="100000"/>
              </a:lnSpc>
              <a:spcBef>
                <a:spcPts val="0"/>
              </a:spcBef>
              <a:spcAft>
                <a:spcPts val="0"/>
              </a:spcAft>
              <a:buNone/>
            </a:pPr>
            <a:r>
              <a:rPr lang="en" sz="700">
                <a:solidFill>
                  <a:schemeClr val="dk1"/>
                </a:solidFill>
              </a:rPr>
              <a:t>System requirements</a:t>
            </a:r>
            <a:endParaRPr sz="700">
              <a:solidFill>
                <a:schemeClr val="dk1"/>
              </a:solidFill>
            </a:endParaRPr>
          </a:p>
          <a:p>
            <a:pPr indent="0" lvl="0" marL="0" marR="0" rtl="0" algn="l">
              <a:lnSpc>
                <a:spcPct val="100000"/>
              </a:lnSpc>
              <a:spcBef>
                <a:spcPts val="0"/>
              </a:spcBef>
              <a:spcAft>
                <a:spcPts val="0"/>
              </a:spcAft>
              <a:buNone/>
            </a:pPr>
            <a:r>
              <a:rPr lang="en" sz="700">
                <a:solidFill>
                  <a:schemeClr val="dk1"/>
                </a:solidFill>
              </a:rPr>
              <a:t>Data / monitoring requirements</a:t>
            </a:r>
            <a:endParaRPr sz="700">
              <a:solidFill>
                <a:schemeClr val="dk1"/>
              </a:solidFill>
            </a:endParaRPr>
          </a:p>
          <a:p>
            <a:pPr indent="0" lvl="0" marL="0" marR="0" rtl="0" algn="l">
              <a:lnSpc>
                <a:spcPct val="100000"/>
              </a:lnSpc>
              <a:spcBef>
                <a:spcPts val="0"/>
              </a:spcBef>
              <a:spcAft>
                <a:spcPts val="0"/>
              </a:spcAft>
              <a:buNone/>
            </a:pPr>
            <a:r>
              <a:rPr lang="en" sz="700">
                <a:solidFill>
                  <a:schemeClr val="dk1"/>
                </a:solidFill>
              </a:rPr>
              <a:t>Process mapping </a:t>
            </a:r>
            <a:endParaRPr sz="700">
              <a:solidFill>
                <a:schemeClr val="dk1"/>
              </a:solidFill>
            </a:endParaRPr>
          </a:p>
        </p:txBody>
      </p:sp>
      <p:sp>
        <p:nvSpPr>
          <p:cNvPr id="231" name="Google Shape;231;p26"/>
          <p:cNvSpPr/>
          <p:nvPr/>
        </p:nvSpPr>
        <p:spPr>
          <a:xfrm>
            <a:off x="2129800" y="991025"/>
            <a:ext cx="1555500" cy="6387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Requirement Gathering (User Journey, Product, Feature, Function)</a:t>
            </a:r>
            <a:endParaRPr sz="1000"/>
          </a:p>
        </p:txBody>
      </p:sp>
      <p:sp>
        <p:nvSpPr>
          <p:cNvPr id="232" name="Google Shape;232;p26"/>
          <p:cNvSpPr/>
          <p:nvPr/>
        </p:nvSpPr>
        <p:spPr>
          <a:xfrm>
            <a:off x="3968863" y="1344151"/>
            <a:ext cx="1183200" cy="5076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Develop feature specifications</a:t>
            </a:r>
            <a:endParaRPr sz="1000"/>
          </a:p>
        </p:txBody>
      </p:sp>
      <p:sp>
        <p:nvSpPr>
          <p:cNvPr id="233" name="Google Shape;233;p26"/>
          <p:cNvSpPr/>
          <p:nvPr/>
        </p:nvSpPr>
        <p:spPr>
          <a:xfrm>
            <a:off x="5548275" y="1548600"/>
            <a:ext cx="1555500" cy="6387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Technical needs assessment</a:t>
            </a:r>
            <a:endParaRPr sz="1000"/>
          </a:p>
        </p:txBody>
      </p:sp>
      <p:sp>
        <p:nvSpPr>
          <p:cNvPr id="234" name="Google Shape;234;p26"/>
          <p:cNvSpPr/>
          <p:nvPr/>
        </p:nvSpPr>
        <p:spPr>
          <a:xfrm>
            <a:off x="7239875" y="983525"/>
            <a:ext cx="1555500" cy="6387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Sign Off - New Product / Feature Document</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Handover process </a:t>
            </a:r>
            <a:endParaRPr/>
          </a:p>
        </p:txBody>
      </p:sp>
      <p:cxnSp>
        <p:nvCxnSpPr>
          <p:cNvPr id="240" name="Google Shape;240;p27"/>
          <p:cNvCxnSpPr/>
          <p:nvPr/>
        </p:nvCxnSpPr>
        <p:spPr>
          <a:xfrm flipH="1" rot="10800000">
            <a:off x="105750" y="801163"/>
            <a:ext cx="8932500" cy="8700"/>
          </a:xfrm>
          <a:prstGeom prst="straightConnector1">
            <a:avLst/>
          </a:prstGeom>
          <a:noFill/>
          <a:ln cap="flat" cmpd="sng" w="9525">
            <a:solidFill>
              <a:schemeClr val="dk2"/>
            </a:solidFill>
            <a:prstDash val="solid"/>
            <a:round/>
            <a:headEnd len="med" w="med" type="none"/>
            <a:tailEnd len="med" w="med" type="none"/>
          </a:ln>
        </p:spPr>
      </p:cxnSp>
      <p:cxnSp>
        <p:nvCxnSpPr>
          <p:cNvPr id="241" name="Google Shape;241;p27"/>
          <p:cNvCxnSpPr/>
          <p:nvPr/>
        </p:nvCxnSpPr>
        <p:spPr>
          <a:xfrm flipH="1" rot="10800000">
            <a:off x="105750" y="1306025"/>
            <a:ext cx="8932500" cy="8700"/>
          </a:xfrm>
          <a:prstGeom prst="straightConnector1">
            <a:avLst/>
          </a:prstGeom>
          <a:noFill/>
          <a:ln cap="flat" cmpd="sng" w="9525">
            <a:solidFill>
              <a:schemeClr val="dk2"/>
            </a:solidFill>
            <a:prstDash val="solid"/>
            <a:round/>
            <a:headEnd len="med" w="med" type="none"/>
            <a:tailEnd len="med" w="med" type="none"/>
          </a:ln>
        </p:spPr>
      </p:cxnSp>
      <p:cxnSp>
        <p:nvCxnSpPr>
          <p:cNvPr id="242" name="Google Shape;242;p27"/>
          <p:cNvCxnSpPr/>
          <p:nvPr/>
        </p:nvCxnSpPr>
        <p:spPr>
          <a:xfrm flipH="1" rot="10800000">
            <a:off x="105750" y="1881175"/>
            <a:ext cx="8932500" cy="8700"/>
          </a:xfrm>
          <a:prstGeom prst="straightConnector1">
            <a:avLst/>
          </a:prstGeom>
          <a:noFill/>
          <a:ln cap="flat" cmpd="sng" w="9525">
            <a:solidFill>
              <a:schemeClr val="dk2"/>
            </a:solidFill>
            <a:prstDash val="solid"/>
            <a:round/>
            <a:headEnd len="med" w="med" type="none"/>
            <a:tailEnd len="med" w="med" type="none"/>
          </a:ln>
        </p:spPr>
      </p:cxnSp>
      <p:cxnSp>
        <p:nvCxnSpPr>
          <p:cNvPr id="243" name="Google Shape;243;p27"/>
          <p:cNvCxnSpPr/>
          <p:nvPr/>
        </p:nvCxnSpPr>
        <p:spPr>
          <a:xfrm flipH="1" rot="10800000">
            <a:off x="130138" y="2421175"/>
            <a:ext cx="8932500" cy="8700"/>
          </a:xfrm>
          <a:prstGeom prst="straightConnector1">
            <a:avLst/>
          </a:prstGeom>
          <a:noFill/>
          <a:ln cap="flat" cmpd="sng" w="38100">
            <a:solidFill>
              <a:srgbClr val="000000"/>
            </a:solidFill>
            <a:prstDash val="solid"/>
            <a:round/>
            <a:headEnd len="med" w="med" type="none"/>
            <a:tailEnd len="med" w="med" type="none"/>
          </a:ln>
        </p:spPr>
      </p:cxnSp>
      <p:sp>
        <p:nvSpPr>
          <p:cNvPr id="244" name="Google Shape;244;p27"/>
          <p:cNvSpPr txBox="1"/>
          <p:nvPr/>
        </p:nvSpPr>
        <p:spPr>
          <a:xfrm>
            <a:off x="130150" y="877375"/>
            <a:ext cx="19299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Eng team (incl QA)</a:t>
            </a:r>
            <a:endParaRPr>
              <a:latin typeface="Nunito"/>
              <a:ea typeface="Nunito"/>
              <a:cs typeface="Nunito"/>
              <a:sym typeface="Nunito"/>
            </a:endParaRPr>
          </a:p>
        </p:txBody>
      </p:sp>
      <p:sp>
        <p:nvSpPr>
          <p:cNvPr id="245" name="Google Shape;245;p27"/>
          <p:cNvSpPr txBox="1"/>
          <p:nvPr/>
        </p:nvSpPr>
        <p:spPr>
          <a:xfrm>
            <a:off x="130150" y="1406100"/>
            <a:ext cx="14403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Nunito"/>
                <a:ea typeface="Nunito"/>
                <a:cs typeface="Nunito"/>
                <a:sym typeface="Nunito"/>
              </a:rPr>
              <a:t>Product team</a:t>
            </a:r>
            <a:endParaRPr b="1">
              <a:latin typeface="Nunito"/>
              <a:ea typeface="Nunito"/>
              <a:cs typeface="Nunito"/>
              <a:sym typeface="Nunito"/>
            </a:endParaRPr>
          </a:p>
        </p:txBody>
      </p:sp>
      <p:sp>
        <p:nvSpPr>
          <p:cNvPr id="246" name="Google Shape;246;p27"/>
          <p:cNvSpPr txBox="1"/>
          <p:nvPr/>
        </p:nvSpPr>
        <p:spPr>
          <a:xfrm>
            <a:off x="130150" y="1940125"/>
            <a:ext cx="1757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Eng management</a:t>
            </a:r>
            <a:endParaRPr>
              <a:latin typeface="Nunito"/>
              <a:ea typeface="Nunito"/>
              <a:cs typeface="Nunito"/>
              <a:sym typeface="Nunito"/>
            </a:endParaRPr>
          </a:p>
        </p:txBody>
      </p:sp>
      <p:sp>
        <p:nvSpPr>
          <p:cNvPr id="247" name="Google Shape;247;p27"/>
          <p:cNvSpPr/>
          <p:nvPr/>
        </p:nvSpPr>
        <p:spPr>
          <a:xfrm>
            <a:off x="1748650" y="1602725"/>
            <a:ext cx="1183200" cy="6387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Review to</a:t>
            </a:r>
            <a:endParaRPr sz="1000"/>
          </a:p>
          <a:p>
            <a:pPr indent="0" lvl="0" marL="0" rtl="0" algn="ctr">
              <a:spcBef>
                <a:spcPts val="0"/>
              </a:spcBef>
              <a:spcAft>
                <a:spcPts val="0"/>
              </a:spcAft>
              <a:buNone/>
            </a:pPr>
            <a:r>
              <a:rPr lang="en" sz="1000"/>
              <a:t>a</a:t>
            </a:r>
            <a:r>
              <a:rPr lang="en" sz="1000"/>
              <a:t>llocate a team </a:t>
            </a:r>
            <a:endParaRPr sz="1000"/>
          </a:p>
        </p:txBody>
      </p:sp>
      <p:sp>
        <p:nvSpPr>
          <p:cNvPr id="248" name="Google Shape;248;p27"/>
          <p:cNvSpPr/>
          <p:nvPr/>
        </p:nvSpPr>
        <p:spPr>
          <a:xfrm>
            <a:off x="2931850" y="1004775"/>
            <a:ext cx="1183200" cy="6387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Walk through with </a:t>
            </a:r>
            <a:r>
              <a:rPr b="1" lang="en" sz="1000"/>
              <a:t>team lead</a:t>
            </a:r>
            <a:endParaRPr b="1" sz="1000"/>
          </a:p>
          <a:p>
            <a:pPr indent="0" lvl="0" marL="0" rtl="0" algn="ctr">
              <a:spcBef>
                <a:spcPts val="0"/>
              </a:spcBef>
              <a:spcAft>
                <a:spcPts val="0"/>
              </a:spcAft>
              <a:buClr>
                <a:schemeClr val="dk1"/>
              </a:buClr>
              <a:buSzPts val="1100"/>
              <a:buFont typeface="Arial"/>
              <a:buNone/>
            </a:pPr>
            <a:r>
              <a:rPr lang="en" sz="1000"/>
              <a:t>and QA lead</a:t>
            </a:r>
            <a:endParaRPr b="1" sz="1000"/>
          </a:p>
        </p:txBody>
      </p:sp>
      <p:sp>
        <p:nvSpPr>
          <p:cNvPr id="249" name="Google Shape;249;p27"/>
          <p:cNvSpPr/>
          <p:nvPr/>
        </p:nvSpPr>
        <p:spPr>
          <a:xfrm>
            <a:off x="4260250" y="811975"/>
            <a:ext cx="1572300" cy="4308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Review requirements in detail with team </a:t>
            </a:r>
            <a:endParaRPr sz="1000">
              <a:solidFill>
                <a:srgbClr val="FF0000"/>
              </a:solidFill>
            </a:endParaRPr>
          </a:p>
        </p:txBody>
      </p:sp>
      <p:cxnSp>
        <p:nvCxnSpPr>
          <p:cNvPr id="250" name="Google Shape;250;p27"/>
          <p:cNvCxnSpPr/>
          <p:nvPr/>
        </p:nvCxnSpPr>
        <p:spPr>
          <a:xfrm rot="10800000">
            <a:off x="4558625" y="1244875"/>
            <a:ext cx="0" cy="315300"/>
          </a:xfrm>
          <a:prstGeom prst="straightConnector1">
            <a:avLst/>
          </a:prstGeom>
          <a:noFill/>
          <a:ln cap="flat" cmpd="sng" w="9525">
            <a:solidFill>
              <a:schemeClr val="dk2"/>
            </a:solidFill>
            <a:prstDash val="solid"/>
            <a:round/>
            <a:headEnd len="med" w="med" type="triangle"/>
            <a:tailEnd len="med" w="med" type="triangle"/>
          </a:ln>
        </p:spPr>
      </p:cxnSp>
      <p:sp>
        <p:nvSpPr>
          <p:cNvPr id="251" name="Google Shape;251;p27"/>
          <p:cNvSpPr/>
          <p:nvPr/>
        </p:nvSpPr>
        <p:spPr>
          <a:xfrm>
            <a:off x="4017750" y="1602725"/>
            <a:ext cx="1071600" cy="1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Requirements clarifications</a:t>
            </a:r>
            <a:endParaRPr sz="1000"/>
          </a:p>
        </p:txBody>
      </p:sp>
      <p:pic>
        <p:nvPicPr>
          <p:cNvPr id="252" name="Google Shape;252;p27"/>
          <p:cNvPicPr preferRelativeResize="0"/>
          <p:nvPr/>
        </p:nvPicPr>
        <p:blipFill>
          <a:blip r:embed="rId3">
            <a:alphaModFix/>
          </a:blip>
          <a:stretch>
            <a:fillRect/>
          </a:stretch>
        </p:blipFill>
        <p:spPr>
          <a:xfrm>
            <a:off x="4809500" y="3726587"/>
            <a:ext cx="586550" cy="228725"/>
          </a:xfrm>
          <a:prstGeom prst="rect">
            <a:avLst/>
          </a:prstGeom>
          <a:noFill/>
          <a:ln>
            <a:noFill/>
          </a:ln>
        </p:spPr>
      </p:pic>
      <p:pic>
        <p:nvPicPr>
          <p:cNvPr id="253" name="Google Shape;253;p27"/>
          <p:cNvPicPr preferRelativeResize="0"/>
          <p:nvPr/>
        </p:nvPicPr>
        <p:blipFill>
          <a:blip r:embed="rId4">
            <a:alphaModFix/>
          </a:blip>
          <a:stretch>
            <a:fillRect/>
          </a:stretch>
        </p:blipFill>
        <p:spPr>
          <a:xfrm>
            <a:off x="4480575" y="3687125"/>
            <a:ext cx="231630" cy="307650"/>
          </a:xfrm>
          <a:prstGeom prst="rect">
            <a:avLst/>
          </a:prstGeom>
          <a:noFill/>
          <a:ln>
            <a:noFill/>
          </a:ln>
        </p:spPr>
      </p:pic>
      <p:sp>
        <p:nvSpPr>
          <p:cNvPr id="254" name="Google Shape;254;p27"/>
          <p:cNvSpPr/>
          <p:nvPr/>
        </p:nvSpPr>
        <p:spPr>
          <a:xfrm>
            <a:off x="1545325" y="4206750"/>
            <a:ext cx="1680000" cy="30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Allocate team</a:t>
            </a:r>
            <a:endParaRPr sz="900"/>
          </a:p>
        </p:txBody>
      </p:sp>
      <p:sp>
        <p:nvSpPr>
          <p:cNvPr id="255" name="Google Shape;255;p27"/>
          <p:cNvSpPr/>
          <p:nvPr/>
        </p:nvSpPr>
        <p:spPr>
          <a:xfrm>
            <a:off x="3981575" y="4015450"/>
            <a:ext cx="20313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Update requirements</a:t>
            </a:r>
            <a:endParaRPr sz="900"/>
          </a:p>
          <a:p>
            <a:pPr indent="0" lvl="0" marL="0" rtl="0" algn="ctr">
              <a:spcBef>
                <a:spcPts val="0"/>
              </a:spcBef>
              <a:spcAft>
                <a:spcPts val="0"/>
              </a:spcAft>
              <a:buNone/>
            </a:pPr>
            <a:r>
              <a:rPr lang="en" sz="900"/>
              <a:t>Create stories &amp; estimate</a:t>
            </a:r>
            <a:endParaRPr sz="900"/>
          </a:p>
          <a:p>
            <a:pPr indent="0" lvl="0" marL="0" rtl="0" algn="ctr">
              <a:spcBef>
                <a:spcPts val="0"/>
              </a:spcBef>
              <a:spcAft>
                <a:spcPts val="0"/>
              </a:spcAft>
              <a:buNone/>
            </a:pPr>
            <a:r>
              <a:rPr lang="en" sz="900"/>
              <a:t>Create zephyr tests </a:t>
            </a:r>
            <a:endParaRPr sz="900"/>
          </a:p>
        </p:txBody>
      </p:sp>
      <p:sp>
        <p:nvSpPr>
          <p:cNvPr id="256" name="Google Shape;256;p27"/>
          <p:cNvSpPr/>
          <p:nvPr/>
        </p:nvSpPr>
        <p:spPr>
          <a:xfrm>
            <a:off x="4597750" y="4383400"/>
            <a:ext cx="1155900" cy="30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Add execution time</a:t>
            </a:r>
            <a:endParaRPr sz="900"/>
          </a:p>
        </p:txBody>
      </p:sp>
      <p:sp>
        <p:nvSpPr>
          <p:cNvPr id="257" name="Google Shape;257;p27"/>
          <p:cNvSpPr/>
          <p:nvPr/>
        </p:nvSpPr>
        <p:spPr>
          <a:xfrm>
            <a:off x="5977750" y="810050"/>
            <a:ext cx="1384200" cy="4308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Create engineering designs</a:t>
            </a:r>
            <a:endParaRPr sz="1000"/>
          </a:p>
        </p:txBody>
      </p:sp>
      <p:pic>
        <p:nvPicPr>
          <p:cNvPr id="258" name="Google Shape;258;p27"/>
          <p:cNvPicPr preferRelativeResize="0"/>
          <p:nvPr/>
        </p:nvPicPr>
        <p:blipFill>
          <a:blip r:embed="rId5">
            <a:alphaModFix/>
          </a:blip>
          <a:stretch>
            <a:fillRect/>
          </a:stretch>
        </p:blipFill>
        <p:spPr>
          <a:xfrm>
            <a:off x="6406900" y="3685425"/>
            <a:ext cx="315300" cy="315300"/>
          </a:xfrm>
          <a:prstGeom prst="rect">
            <a:avLst/>
          </a:prstGeom>
          <a:noFill/>
          <a:ln>
            <a:noFill/>
          </a:ln>
        </p:spPr>
      </p:pic>
      <p:sp>
        <p:nvSpPr>
          <p:cNvPr id="259" name="Google Shape;259;p27"/>
          <p:cNvSpPr/>
          <p:nvPr/>
        </p:nvSpPr>
        <p:spPr>
          <a:xfrm>
            <a:off x="5829850" y="4044175"/>
            <a:ext cx="1532100" cy="2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Document designs</a:t>
            </a:r>
            <a:endParaRPr sz="900"/>
          </a:p>
          <a:p>
            <a:pPr indent="0" lvl="0" marL="0" rtl="0" algn="ctr">
              <a:spcBef>
                <a:spcPts val="0"/>
              </a:spcBef>
              <a:spcAft>
                <a:spcPts val="0"/>
              </a:spcAft>
              <a:buNone/>
            </a:pPr>
            <a:r>
              <a:rPr lang="en" sz="900"/>
              <a:t>Refine estimations</a:t>
            </a:r>
            <a:endParaRPr sz="900"/>
          </a:p>
        </p:txBody>
      </p:sp>
      <p:sp>
        <p:nvSpPr>
          <p:cNvPr id="260" name="Google Shape;260;p27"/>
          <p:cNvSpPr txBox="1"/>
          <p:nvPr/>
        </p:nvSpPr>
        <p:spPr>
          <a:xfrm>
            <a:off x="130150" y="4066525"/>
            <a:ext cx="1757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Outputs and tools</a:t>
            </a:r>
            <a:endParaRPr>
              <a:latin typeface="Nunito"/>
              <a:ea typeface="Nunito"/>
              <a:cs typeface="Nunito"/>
              <a:sym typeface="Nunito"/>
            </a:endParaRPr>
          </a:p>
        </p:txBody>
      </p:sp>
      <p:sp>
        <p:nvSpPr>
          <p:cNvPr id="261" name="Google Shape;261;p27"/>
          <p:cNvSpPr/>
          <p:nvPr/>
        </p:nvSpPr>
        <p:spPr>
          <a:xfrm>
            <a:off x="6406900" y="4379500"/>
            <a:ext cx="1316400" cy="31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Refine </a:t>
            </a:r>
            <a:r>
              <a:rPr lang="en" sz="900"/>
              <a:t>execution time</a:t>
            </a:r>
            <a:endParaRPr sz="900"/>
          </a:p>
        </p:txBody>
      </p:sp>
      <p:pic>
        <p:nvPicPr>
          <p:cNvPr id="262" name="Google Shape;262;p27"/>
          <p:cNvPicPr preferRelativeResize="0"/>
          <p:nvPr/>
        </p:nvPicPr>
        <p:blipFill>
          <a:blip r:embed="rId6">
            <a:alphaModFix/>
          </a:blip>
          <a:stretch>
            <a:fillRect/>
          </a:stretch>
        </p:blipFill>
        <p:spPr>
          <a:xfrm>
            <a:off x="2169825" y="3730529"/>
            <a:ext cx="368148" cy="507600"/>
          </a:xfrm>
          <a:prstGeom prst="rect">
            <a:avLst/>
          </a:prstGeom>
          <a:noFill/>
          <a:ln>
            <a:noFill/>
          </a:ln>
        </p:spPr>
      </p:pic>
      <p:pic>
        <p:nvPicPr>
          <p:cNvPr id="263" name="Google Shape;263;p27"/>
          <p:cNvPicPr preferRelativeResize="0"/>
          <p:nvPr/>
        </p:nvPicPr>
        <p:blipFill>
          <a:blip r:embed="rId6">
            <a:alphaModFix/>
          </a:blip>
          <a:stretch>
            <a:fillRect/>
          </a:stretch>
        </p:blipFill>
        <p:spPr>
          <a:xfrm>
            <a:off x="4336125" y="4343901"/>
            <a:ext cx="315300" cy="434731"/>
          </a:xfrm>
          <a:prstGeom prst="rect">
            <a:avLst/>
          </a:prstGeom>
          <a:noFill/>
          <a:ln>
            <a:noFill/>
          </a:ln>
        </p:spPr>
      </p:pic>
      <p:pic>
        <p:nvPicPr>
          <p:cNvPr id="264" name="Google Shape;264;p27"/>
          <p:cNvPicPr preferRelativeResize="0"/>
          <p:nvPr/>
        </p:nvPicPr>
        <p:blipFill>
          <a:blip r:embed="rId6">
            <a:alphaModFix/>
          </a:blip>
          <a:stretch>
            <a:fillRect/>
          </a:stretch>
        </p:blipFill>
        <p:spPr>
          <a:xfrm>
            <a:off x="6091600" y="4331375"/>
            <a:ext cx="315300" cy="434731"/>
          </a:xfrm>
          <a:prstGeom prst="rect">
            <a:avLst/>
          </a:prstGeom>
          <a:noFill/>
          <a:ln>
            <a:noFill/>
          </a:ln>
        </p:spPr>
      </p:pic>
      <p:sp>
        <p:nvSpPr>
          <p:cNvPr id="265" name="Google Shape;265;p27"/>
          <p:cNvSpPr/>
          <p:nvPr/>
        </p:nvSpPr>
        <p:spPr>
          <a:xfrm>
            <a:off x="7630600" y="1069450"/>
            <a:ext cx="1384200" cy="11721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Agree project can be taken into sprints according to DoR</a:t>
            </a:r>
            <a:endParaRPr sz="1000"/>
          </a:p>
        </p:txBody>
      </p:sp>
      <p:cxnSp>
        <p:nvCxnSpPr>
          <p:cNvPr id="266" name="Google Shape;266;p27"/>
          <p:cNvCxnSpPr/>
          <p:nvPr/>
        </p:nvCxnSpPr>
        <p:spPr>
          <a:xfrm flipH="1" rot="10800000">
            <a:off x="130138" y="3640375"/>
            <a:ext cx="8932500" cy="8700"/>
          </a:xfrm>
          <a:prstGeom prst="straightConnector1">
            <a:avLst/>
          </a:prstGeom>
          <a:noFill/>
          <a:ln cap="flat" cmpd="sng" w="9525">
            <a:solidFill>
              <a:schemeClr val="dk2"/>
            </a:solidFill>
            <a:prstDash val="solid"/>
            <a:round/>
            <a:headEnd len="med" w="med" type="none"/>
            <a:tailEnd len="med" w="med" type="none"/>
          </a:ln>
        </p:spPr>
      </p:cxnSp>
      <p:sp>
        <p:nvSpPr>
          <p:cNvPr id="267" name="Google Shape;267;p27"/>
          <p:cNvSpPr txBox="1"/>
          <p:nvPr/>
        </p:nvSpPr>
        <p:spPr>
          <a:xfrm>
            <a:off x="130150" y="2798625"/>
            <a:ext cx="1757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Key interactions and discussions</a:t>
            </a:r>
            <a:endParaRPr>
              <a:latin typeface="Nunito"/>
              <a:ea typeface="Nunito"/>
              <a:cs typeface="Nunito"/>
              <a:sym typeface="Nunito"/>
            </a:endParaRPr>
          </a:p>
        </p:txBody>
      </p:sp>
      <p:sp>
        <p:nvSpPr>
          <p:cNvPr id="268" name="Google Shape;268;p27"/>
          <p:cNvSpPr/>
          <p:nvPr/>
        </p:nvSpPr>
        <p:spPr>
          <a:xfrm>
            <a:off x="1672450" y="2497375"/>
            <a:ext cx="12105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Feature walkthrough</a:t>
            </a:r>
            <a:endParaRPr sz="700">
              <a:solidFill>
                <a:schemeClr val="dk1"/>
              </a:solidFill>
            </a:endParaRPr>
          </a:p>
          <a:p>
            <a:pPr indent="0" lvl="0" marL="0" rtl="0" algn="l">
              <a:spcBef>
                <a:spcPts val="0"/>
              </a:spcBef>
              <a:spcAft>
                <a:spcPts val="0"/>
              </a:spcAft>
              <a:buNone/>
            </a:pPr>
            <a:r>
              <a:rPr lang="en" sz="700">
                <a:solidFill>
                  <a:schemeClr val="dk1"/>
                </a:solidFill>
              </a:rPr>
              <a:t>Architecture consideration </a:t>
            </a:r>
            <a:endParaRPr sz="700">
              <a:solidFill>
                <a:schemeClr val="dk1"/>
              </a:solidFill>
            </a:endParaRPr>
          </a:p>
          <a:p>
            <a:pPr indent="0" lvl="0" marL="0" rtl="0" algn="l">
              <a:spcBef>
                <a:spcPts val="0"/>
              </a:spcBef>
              <a:spcAft>
                <a:spcPts val="0"/>
              </a:spcAft>
              <a:buClr>
                <a:schemeClr val="dk1"/>
              </a:buClr>
              <a:buSzPts val="1100"/>
              <a:buFont typeface="Arial"/>
              <a:buNone/>
            </a:pPr>
            <a:r>
              <a:rPr lang="en" sz="700">
                <a:solidFill>
                  <a:schemeClr val="dk1"/>
                </a:solidFill>
              </a:rPr>
              <a:t>Skills needs</a:t>
            </a:r>
            <a:endParaRPr sz="700">
              <a:solidFill>
                <a:schemeClr val="dk1"/>
              </a:solidFill>
            </a:endParaRPr>
          </a:p>
          <a:p>
            <a:pPr indent="0" lvl="0" marL="0" rtl="0" algn="l">
              <a:spcBef>
                <a:spcPts val="0"/>
              </a:spcBef>
              <a:spcAft>
                <a:spcPts val="0"/>
              </a:spcAft>
              <a:buNone/>
            </a:pPr>
            <a:r>
              <a:rPr lang="en" sz="700"/>
              <a:t>Business timing</a:t>
            </a:r>
            <a:endParaRPr sz="800"/>
          </a:p>
        </p:txBody>
      </p:sp>
      <p:sp>
        <p:nvSpPr>
          <p:cNvPr id="269" name="Google Shape;269;p27"/>
          <p:cNvSpPr/>
          <p:nvPr/>
        </p:nvSpPr>
        <p:spPr>
          <a:xfrm>
            <a:off x="2882950" y="2497375"/>
            <a:ext cx="15321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Value to KOKO and users</a:t>
            </a:r>
            <a:endParaRPr sz="700"/>
          </a:p>
          <a:p>
            <a:pPr indent="0" lvl="0" marL="0" rtl="0" algn="l">
              <a:spcBef>
                <a:spcPts val="0"/>
              </a:spcBef>
              <a:spcAft>
                <a:spcPts val="0"/>
              </a:spcAft>
              <a:buNone/>
            </a:pPr>
            <a:r>
              <a:rPr lang="en" sz="700"/>
              <a:t>Use case walk through</a:t>
            </a:r>
            <a:endParaRPr sz="700"/>
          </a:p>
          <a:p>
            <a:pPr indent="0" lvl="0" marL="0" rtl="0" algn="l">
              <a:spcBef>
                <a:spcPts val="0"/>
              </a:spcBef>
              <a:spcAft>
                <a:spcPts val="0"/>
              </a:spcAft>
              <a:buNone/>
            </a:pPr>
            <a:r>
              <a:rPr lang="en" sz="700"/>
              <a:t>Areas of concern/uncertainty</a:t>
            </a:r>
            <a:endParaRPr sz="700"/>
          </a:p>
          <a:p>
            <a:pPr indent="0" lvl="0" marL="0" rtl="0" algn="l">
              <a:spcBef>
                <a:spcPts val="0"/>
              </a:spcBef>
              <a:spcAft>
                <a:spcPts val="0"/>
              </a:spcAft>
              <a:buNone/>
            </a:pPr>
            <a:r>
              <a:rPr lang="en" sz="700"/>
              <a:t>How to demonstrate</a:t>
            </a:r>
            <a:endParaRPr sz="700"/>
          </a:p>
          <a:p>
            <a:pPr indent="0" lvl="0" marL="0" rtl="0" algn="l">
              <a:spcBef>
                <a:spcPts val="0"/>
              </a:spcBef>
              <a:spcAft>
                <a:spcPts val="0"/>
              </a:spcAft>
              <a:buNone/>
            </a:pPr>
            <a:r>
              <a:rPr lang="en" sz="700"/>
              <a:t>Functional tests </a:t>
            </a:r>
            <a:endParaRPr sz="700"/>
          </a:p>
          <a:p>
            <a:pPr indent="0" lvl="0" marL="0" rtl="0" algn="l">
              <a:spcBef>
                <a:spcPts val="0"/>
              </a:spcBef>
              <a:spcAft>
                <a:spcPts val="0"/>
              </a:spcAft>
              <a:buNone/>
            </a:pPr>
            <a:r>
              <a:rPr lang="en" sz="700"/>
              <a:t>Non </a:t>
            </a:r>
            <a:r>
              <a:rPr lang="en" sz="700"/>
              <a:t>functional</a:t>
            </a:r>
            <a:r>
              <a:rPr lang="en" sz="700"/>
              <a:t> tests</a:t>
            </a:r>
            <a:endParaRPr sz="700"/>
          </a:p>
          <a:p>
            <a:pPr indent="0" lvl="0" marL="0" rtl="0" algn="l">
              <a:spcBef>
                <a:spcPts val="0"/>
              </a:spcBef>
              <a:spcAft>
                <a:spcPts val="0"/>
              </a:spcAft>
              <a:buNone/>
            </a:pPr>
            <a:r>
              <a:rPr lang="en" sz="700"/>
              <a:t>Deployment and release needs</a:t>
            </a:r>
            <a:endParaRPr sz="700"/>
          </a:p>
          <a:p>
            <a:pPr indent="0" lvl="0" marL="0" rtl="0" algn="l">
              <a:spcBef>
                <a:spcPts val="0"/>
              </a:spcBef>
              <a:spcAft>
                <a:spcPts val="0"/>
              </a:spcAft>
              <a:buNone/>
            </a:pPr>
            <a:r>
              <a:rPr lang="en" sz="700"/>
              <a:t>Relative feature priority</a:t>
            </a:r>
            <a:endParaRPr sz="700"/>
          </a:p>
        </p:txBody>
      </p:sp>
      <p:sp>
        <p:nvSpPr>
          <p:cNvPr id="270" name="Google Shape;270;p27"/>
          <p:cNvSpPr/>
          <p:nvPr/>
        </p:nvSpPr>
        <p:spPr>
          <a:xfrm>
            <a:off x="4260575" y="2497375"/>
            <a:ext cx="15321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t>Team lead</a:t>
            </a:r>
            <a:r>
              <a:rPr lang="en" sz="700"/>
              <a:t> does walk through</a:t>
            </a:r>
            <a:endParaRPr sz="700"/>
          </a:p>
          <a:p>
            <a:pPr indent="0" lvl="0" marL="0" rtl="0" algn="l">
              <a:spcBef>
                <a:spcPts val="0"/>
              </a:spcBef>
              <a:spcAft>
                <a:spcPts val="0"/>
              </a:spcAft>
              <a:buNone/>
            </a:pPr>
            <a:r>
              <a:rPr lang="en" sz="700"/>
              <a:t>Implementation considerations</a:t>
            </a:r>
            <a:endParaRPr sz="700"/>
          </a:p>
          <a:p>
            <a:pPr indent="0" lvl="0" marL="0" rtl="0" algn="l">
              <a:spcBef>
                <a:spcPts val="0"/>
              </a:spcBef>
              <a:spcAft>
                <a:spcPts val="0"/>
              </a:spcAft>
              <a:buNone/>
            </a:pPr>
            <a:r>
              <a:rPr lang="en" sz="700"/>
              <a:t>Functional and non functional test improvements</a:t>
            </a:r>
            <a:endParaRPr sz="700"/>
          </a:p>
          <a:p>
            <a:pPr indent="0" lvl="0" marL="0" rtl="0" algn="l">
              <a:spcBef>
                <a:spcPts val="0"/>
              </a:spcBef>
              <a:spcAft>
                <a:spcPts val="0"/>
              </a:spcAft>
              <a:buNone/>
            </a:pPr>
            <a:r>
              <a:rPr lang="en" sz="700"/>
              <a:t>High level engineering design </a:t>
            </a:r>
            <a:endParaRPr sz="700"/>
          </a:p>
          <a:p>
            <a:pPr indent="0" lvl="0" marL="0" rtl="0" algn="l">
              <a:spcBef>
                <a:spcPts val="0"/>
              </a:spcBef>
              <a:spcAft>
                <a:spcPts val="0"/>
              </a:spcAft>
              <a:buNone/>
            </a:pPr>
            <a:r>
              <a:rPr lang="en" sz="700"/>
              <a:t>Team needs and e</a:t>
            </a:r>
            <a:r>
              <a:rPr lang="en" sz="700"/>
              <a:t>stimation</a:t>
            </a:r>
            <a:endParaRPr sz="700"/>
          </a:p>
          <a:p>
            <a:pPr indent="0" lvl="0" marL="0" rtl="0" algn="l">
              <a:spcBef>
                <a:spcPts val="0"/>
              </a:spcBef>
              <a:spcAft>
                <a:spcPts val="0"/>
              </a:spcAft>
              <a:buNone/>
            </a:pPr>
            <a:r>
              <a:rPr lang="en" sz="700"/>
              <a:t>Acceptance test agreement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t/>
            </a:r>
            <a:endParaRPr sz="700"/>
          </a:p>
        </p:txBody>
      </p:sp>
      <p:sp>
        <p:nvSpPr>
          <p:cNvPr id="271" name="Google Shape;271;p27"/>
          <p:cNvSpPr/>
          <p:nvPr/>
        </p:nvSpPr>
        <p:spPr>
          <a:xfrm>
            <a:off x="5977750" y="2497375"/>
            <a:ext cx="15321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Component changes</a:t>
            </a:r>
            <a:endParaRPr sz="700"/>
          </a:p>
          <a:p>
            <a:pPr indent="0" lvl="0" marL="0" rtl="0" algn="l">
              <a:spcBef>
                <a:spcPts val="0"/>
              </a:spcBef>
              <a:spcAft>
                <a:spcPts val="0"/>
              </a:spcAft>
              <a:buNone/>
            </a:pPr>
            <a:r>
              <a:rPr lang="en" sz="700"/>
              <a:t>Unit test scenarios</a:t>
            </a:r>
            <a:endParaRPr sz="700"/>
          </a:p>
          <a:p>
            <a:pPr indent="0" lvl="0" marL="0" rtl="0" algn="l">
              <a:spcBef>
                <a:spcPts val="0"/>
              </a:spcBef>
              <a:spcAft>
                <a:spcPts val="0"/>
              </a:spcAft>
              <a:buNone/>
            </a:pPr>
            <a:r>
              <a:rPr lang="en" sz="700"/>
              <a:t>API or interface changes</a:t>
            </a:r>
            <a:endParaRPr sz="700"/>
          </a:p>
          <a:p>
            <a:pPr indent="0" lvl="0" marL="0" rtl="0" algn="l">
              <a:spcBef>
                <a:spcPts val="0"/>
              </a:spcBef>
              <a:spcAft>
                <a:spcPts val="0"/>
              </a:spcAft>
              <a:buNone/>
            </a:pPr>
            <a:r>
              <a:rPr lang="en" sz="700"/>
              <a:t>Logical flows </a:t>
            </a:r>
            <a:endParaRPr sz="700"/>
          </a:p>
          <a:p>
            <a:pPr indent="0" lvl="0" marL="0" rtl="0" algn="l">
              <a:spcBef>
                <a:spcPts val="0"/>
              </a:spcBef>
              <a:spcAft>
                <a:spcPts val="0"/>
              </a:spcAft>
              <a:buNone/>
            </a:pPr>
            <a:r>
              <a:rPr lang="en" sz="700"/>
              <a:t>Edge cases</a:t>
            </a:r>
            <a:endParaRPr sz="700"/>
          </a:p>
          <a:p>
            <a:pPr indent="0" lvl="0" marL="0" rtl="0" algn="l">
              <a:spcBef>
                <a:spcPts val="0"/>
              </a:spcBef>
              <a:spcAft>
                <a:spcPts val="0"/>
              </a:spcAft>
              <a:buNone/>
            </a:pPr>
            <a:r>
              <a:rPr lang="en" sz="700"/>
              <a:t>Database schema impact</a:t>
            </a:r>
            <a:endParaRPr sz="700"/>
          </a:p>
          <a:p>
            <a:pPr indent="0" lvl="0" marL="0" rtl="0" algn="l">
              <a:spcBef>
                <a:spcPts val="0"/>
              </a:spcBef>
              <a:spcAft>
                <a:spcPts val="0"/>
              </a:spcAft>
              <a:buNone/>
            </a:pPr>
            <a:r>
              <a:rPr lang="en" sz="700"/>
              <a:t>Estimation recheck</a:t>
            </a:r>
            <a:endParaRPr sz="700"/>
          </a:p>
        </p:txBody>
      </p:sp>
      <p:sp>
        <p:nvSpPr>
          <p:cNvPr id="272" name="Google Shape;272;p27"/>
          <p:cNvSpPr/>
          <p:nvPr/>
        </p:nvSpPr>
        <p:spPr>
          <a:xfrm>
            <a:off x="7556650" y="2497375"/>
            <a:ext cx="15321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Review of outputs</a:t>
            </a:r>
            <a:endParaRPr sz="700"/>
          </a:p>
          <a:p>
            <a:pPr indent="0" lvl="0" marL="0" rtl="0" algn="l">
              <a:spcBef>
                <a:spcPts val="0"/>
              </a:spcBef>
              <a:spcAft>
                <a:spcPts val="0"/>
              </a:spcAft>
              <a:buNone/>
            </a:pPr>
            <a:r>
              <a:rPr lang="en" sz="700"/>
              <a:t>DoR met?</a:t>
            </a:r>
            <a:endParaRPr sz="700"/>
          </a:p>
          <a:p>
            <a:pPr indent="0" lvl="0" marL="0" rtl="0" algn="l">
              <a:spcBef>
                <a:spcPts val="0"/>
              </a:spcBef>
              <a:spcAft>
                <a:spcPts val="0"/>
              </a:spcAft>
              <a:buNone/>
            </a:pPr>
            <a:r>
              <a:rPr lang="en" sz="700"/>
              <a:t>DoD understood for eng team?</a:t>
            </a:r>
            <a:endParaRPr sz="700"/>
          </a:p>
        </p:txBody>
      </p:sp>
      <p:cxnSp>
        <p:nvCxnSpPr>
          <p:cNvPr id="273" name="Google Shape;273;p27"/>
          <p:cNvCxnSpPr/>
          <p:nvPr/>
        </p:nvCxnSpPr>
        <p:spPr>
          <a:xfrm rot="10800000">
            <a:off x="5438700" y="1244875"/>
            <a:ext cx="0" cy="315300"/>
          </a:xfrm>
          <a:prstGeom prst="straightConnector1">
            <a:avLst/>
          </a:prstGeom>
          <a:noFill/>
          <a:ln cap="flat" cmpd="sng" w="9525">
            <a:solidFill>
              <a:schemeClr val="dk2"/>
            </a:solidFill>
            <a:prstDash val="solid"/>
            <a:round/>
            <a:headEnd len="med" w="med" type="triangle"/>
            <a:tailEnd len="med" w="med" type="triangle"/>
          </a:ln>
        </p:spPr>
      </p:cxnSp>
      <p:sp>
        <p:nvSpPr>
          <p:cNvPr id="274" name="Google Shape;274;p27"/>
          <p:cNvSpPr/>
          <p:nvPr/>
        </p:nvSpPr>
        <p:spPr>
          <a:xfrm>
            <a:off x="4897825" y="1602725"/>
            <a:ext cx="1071600" cy="19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Acceptance tests creation</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8"/>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Delivery process</a:t>
            </a:r>
            <a:endParaRPr/>
          </a:p>
        </p:txBody>
      </p:sp>
      <p:sp>
        <p:nvSpPr>
          <p:cNvPr id="280" name="Google Shape;280;p28"/>
          <p:cNvSpPr/>
          <p:nvPr/>
        </p:nvSpPr>
        <p:spPr>
          <a:xfrm>
            <a:off x="4108500" y="1373032"/>
            <a:ext cx="1323900" cy="4509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Development of features and unit tests</a:t>
            </a:r>
            <a:endParaRPr sz="1000"/>
          </a:p>
        </p:txBody>
      </p:sp>
      <p:sp>
        <p:nvSpPr>
          <p:cNvPr id="281" name="Google Shape;281;p28"/>
          <p:cNvSpPr/>
          <p:nvPr/>
        </p:nvSpPr>
        <p:spPr>
          <a:xfrm>
            <a:off x="4814500" y="2273850"/>
            <a:ext cx="9513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pic>
        <p:nvPicPr>
          <p:cNvPr id="282" name="Google Shape;282;p28"/>
          <p:cNvPicPr preferRelativeResize="0"/>
          <p:nvPr/>
        </p:nvPicPr>
        <p:blipFill>
          <a:blip r:embed="rId3">
            <a:alphaModFix/>
          </a:blip>
          <a:stretch>
            <a:fillRect/>
          </a:stretch>
        </p:blipFill>
        <p:spPr>
          <a:xfrm>
            <a:off x="2202850" y="3997312"/>
            <a:ext cx="586550" cy="228725"/>
          </a:xfrm>
          <a:prstGeom prst="rect">
            <a:avLst/>
          </a:prstGeom>
          <a:noFill/>
          <a:ln>
            <a:noFill/>
          </a:ln>
        </p:spPr>
      </p:pic>
      <p:sp>
        <p:nvSpPr>
          <p:cNvPr id="283" name="Google Shape;283;p28"/>
          <p:cNvSpPr/>
          <p:nvPr/>
        </p:nvSpPr>
        <p:spPr>
          <a:xfrm>
            <a:off x="1903050" y="4340313"/>
            <a:ext cx="14991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Add stories to sprint board and assign team members</a:t>
            </a:r>
            <a:endParaRPr sz="1000"/>
          </a:p>
        </p:txBody>
      </p:sp>
      <p:pic>
        <p:nvPicPr>
          <p:cNvPr id="284" name="Google Shape;284;p28"/>
          <p:cNvPicPr preferRelativeResize="0"/>
          <p:nvPr/>
        </p:nvPicPr>
        <p:blipFill>
          <a:blip r:embed="rId4">
            <a:alphaModFix/>
          </a:blip>
          <a:stretch>
            <a:fillRect/>
          </a:stretch>
        </p:blipFill>
        <p:spPr>
          <a:xfrm>
            <a:off x="4161400" y="3947388"/>
            <a:ext cx="410600" cy="410600"/>
          </a:xfrm>
          <a:prstGeom prst="rect">
            <a:avLst/>
          </a:prstGeom>
          <a:noFill/>
          <a:ln>
            <a:noFill/>
          </a:ln>
        </p:spPr>
      </p:pic>
      <p:sp>
        <p:nvSpPr>
          <p:cNvPr id="285" name="Google Shape;285;p28"/>
          <p:cNvSpPr/>
          <p:nvPr/>
        </p:nvSpPr>
        <p:spPr>
          <a:xfrm>
            <a:off x="7596925" y="1365325"/>
            <a:ext cx="1291200" cy="4509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QA verify </a:t>
            </a:r>
            <a:endParaRPr sz="1000"/>
          </a:p>
          <a:p>
            <a:pPr indent="0" lvl="0" marL="0" rtl="0" algn="ctr">
              <a:spcBef>
                <a:spcPts val="0"/>
              </a:spcBef>
              <a:spcAft>
                <a:spcPts val="0"/>
              </a:spcAft>
              <a:buNone/>
            </a:pPr>
            <a:r>
              <a:rPr lang="en" sz="1000"/>
              <a:t>AT execution and results</a:t>
            </a:r>
            <a:endParaRPr sz="1000"/>
          </a:p>
        </p:txBody>
      </p:sp>
      <p:cxnSp>
        <p:nvCxnSpPr>
          <p:cNvPr id="286" name="Google Shape;286;p28"/>
          <p:cNvCxnSpPr>
            <a:stCxn id="287" idx="0"/>
            <a:endCxn id="280" idx="2"/>
          </p:cNvCxnSpPr>
          <p:nvPr/>
        </p:nvCxnSpPr>
        <p:spPr>
          <a:xfrm rot="10800000">
            <a:off x="4770450" y="1824063"/>
            <a:ext cx="0" cy="224700"/>
          </a:xfrm>
          <a:prstGeom prst="straightConnector1">
            <a:avLst/>
          </a:prstGeom>
          <a:noFill/>
          <a:ln cap="flat" cmpd="sng" w="9525">
            <a:solidFill>
              <a:schemeClr val="dk2"/>
            </a:solidFill>
            <a:prstDash val="solid"/>
            <a:round/>
            <a:headEnd len="med" w="med" type="triangle"/>
            <a:tailEnd len="med" w="med" type="triangle"/>
          </a:ln>
        </p:spPr>
      </p:cxnSp>
      <p:sp>
        <p:nvSpPr>
          <p:cNvPr id="287" name="Google Shape;287;p28"/>
          <p:cNvSpPr txBox="1"/>
          <p:nvPr/>
        </p:nvSpPr>
        <p:spPr>
          <a:xfrm>
            <a:off x="3120150" y="2048763"/>
            <a:ext cx="3300600" cy="3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Design, unit test and code structure check-ins</a:t>
            </a:r>
            <a:endParaRPr sz="1000">
              <a:latin typeface="Nunito"/>
              <a:ea typeface="Nunito"/>
              <a:cs typeface="Nunito"/>
              <a:sym typeface="Nunito"/>
            </a:endParaRPr>
          </a:p>
        </p:txBody>
      </p:sp>
      <p:sp>
        <p:nvSpPr>
          <p:cNvPr id="288" name="Google Shape;288;p28"/>
          <p:cNvSpPr/>
          <p:nvPr/>
        </p:nvSpPr>
        <p:spPr>
          <a:xfrm>
            <a:off x="3986400" y="4407463"/>
            <a:ext cx="9513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Update design docs</a:t>
            </a:r>
            <a:endParaRPr sz="1000"/>
          </a:p>
        </p:txBody>
      </p:sp>
      <p:pic>
        <p:nvPicPr>
          <p:cNvPr id="289" name="Google Shape;289;p28"/>
          <p:cNvPicPr preferRelativeResize="0"/>
          <p:nvPr/>
        </p:nvPicPr>
        <p:blipFill>
          <a:blip r:embed="rId5">
            <a:alphaModFix/>
          </a:blip>
          <a:stretch>
            <a:fillRect/>
          </a:stretch>
        </p:blipFill>
        <p:spPr>
          <a:xfrm>
            <a:off x="6831749" y="4072863"/>
            <a:ext cx="1126950" cy="159675"/>
          </a:xfrm>
          <a:prstGeom prst="rect">
            <a:avLst/>
          </a:prstGeom>
          <a:noFill/>
          <a:ln>
            <a:noFill/>
          </a:ln>
        </p:spPr>
      </p:pic>
      <p:sp>
        <p:nvSpPr>
          <p:cNvPr id="290" name="Google Shape;290;p28"/>
          <p:cNvSpPr/>
          <p:nvPr/>
        </p:nvSpPr>
        <p:spPr>
          <a:xfrm>
            <a:off x="5833275" y="1380738"/>
            <a:ext cx="1499100" cy="4356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Integration to release codebase</a:t>
            </a:r>
            <a:endParaRPr sz="1000"/>
          </a:p>
        </p:txBody>
      </p:sp>
      <p:sp>
        <p:nvSpPr>
          <p:cNvPr id="291" name="Google Shape;291;p28"/>
          <p:cNvSpPr/>
          <p:nvPr/>
        </p:nvSpPr>
        <p:spPr>
          <a:xfrm>
            <a:off x="6732950" y="4332025"/>
            <a:ext cx="1225800" cy="52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Merge branches for release</a:t>
            </a:r>
            <a:endParaRPr sz="1000"/>
          </a:p>
        </p:txBody>
      </p:sp>
      <p:sp>
        <p:nvSpPr>
          <p:cNvPr id="292" name="Google Shape;292;p28"/>
          <p:cNvSpPr/>
          <p:nvPr/>
        </p:nvSpPr>
        <p:spPr>
          <a:xfrm>
            <a:off x="1792800" y="1373032"/>
            <a:ext cx="2219400" cy="4509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Plan sprint, creating subtasks where required, taking into consideration PO demo needs</a:t>
            </a:r>
            <a:endParaRPr sz="1000"/>
          </a:p>
        </p:txBody>
      </p:sp>
      <p:sp>
        <p:nvSpPr>
          <p:cNvPr id="293" name="Google Shape;293;p28"/>
          <p:cNvSpPr txBox="1"/>
          <p:nvPr/>
        </p:nvSpPr>
        <p:spPr>
          <a:xfrm>
            <a:off x="3673650" y="765900"/>
            <a:ext cx="2193600" cy="4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Clarify missing testing requirements and give progress demos as agreed</a:t>
            </a:r>
            <a:endParaRPr sz="1000">
              <a:latin typeface="Nunito"/>
              <a:ea typeface="Nunito"/>
              <a:cs typeface="Nunito"/>
              <a:sym typeface="Nunito"/>
            </a:endParaRPr>
          </a:p>
        </p:txBody>
      </p:sp>
      <p:sp>
        <p:nvSpPr>
          <p:cNvPr id="294" name="Google Shape;294;p28"/>
          <p:cNvSpPr/>
          <p:nvPr/>
        </p:nvSpPr>
        <p:spPr>
          <a:xfrm>
            <a:off x="5857875" y="838700"/>
            <a:ext cx="1550700" cy="4107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Demo of completed work to stakeholders</a:t>
            </a:r>
            <a:endParaRPr sz="1000"/>
          </a:p>
        </p:txBody>
      </p:sp>
      <p:pic>
        <p:nvPicPr>
          <p:cNvPr id="295" name="Google Shape;295;p28"/>
          <p:cNvPicPr preferRelativeResize="0"/>
          <p:nvPr/>
        </p:nvPicPr>
        <p:blipFill>
          <a:blip r:embed="rId5">
            <a:alphaModFix/>
          </a:blip>
          <a:stretch>
            <a:fillRect/>
          </a:stretch>
        </p:blipFill>
        <p:spPr>
          <a:xfrm>
            <a:off x="4891499" y="4072863"/>
            <a:ext cx="1126950" cy="159675"/>
          </a:xfrm>
          <a:prstGeom prst="rect">
            <a:avLst/>
          </a:prstGeom>
          <a:noFill/>
          <a:ln>
            <a:noFill/>
          </a:ln>
        </p:spPr>
      </p:pic>
      <p:sp>
        <p:nvSpPr>
          <p:cNvPr id="296" name="Google Shape;296;p28"/>
          <p:cNvSpPr/>
          <p:nvPr/>
        </p:nvSpPr>
        <p:spPr>
          <a:xfrm>
            <a:off x="4891500" y="4332025"/>
            <a:ext cx="14169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Code reviews as needed</a:t>
            </a:r>
            <a:endParaRPr sz="1000"/>
          </a:p>
        </p:txBody>
      </p:sp>
      <p:pic>
        <p:nvPicPr>
          <p:cNvPr id="297" name="Google Shape;297;p28"/>
          <p:cNvPicPr preferRelativeResize="0"/>
          <p:nvPr/>
        </p:nvPicPr>
        <p:blipFill>
          <a:blip r:embed="rId6">
            <a:alphaModFix/>
          </a:blip>
          <a:stretch>
            <a:fillRect/>
          </a:stretch>
        </p:blipFill>
        <p:spPr>
          <a:xfrm>
            <a:off x="8130645" y="4100475"/>
            <a:ext cx="586550" cy="586550"/>
          </a:xfrm>
          <a:prstGeom prst="rect">
            <a:avLst/>
          </a:prstGeom>
          <a:noFill/>
          <a:ln>
            <a:noFill/>
          </a:ln>
        </p:spPr>
      </p:pic>
      <p:pic>
        <p:nvPicPr>
          <p:cNvPr id="298" name="Google Shape;298;p28"/>
          <p:cNvPicPr preferRelativeResize="0"/>
          <p:nvPr/>
        </p:nvPicPr>
        <p:blipFill>
          <a:blip r:embed="rId7">
            <a:alphaModFix/>
          </a:blip>
          <a:stretch>
            <a:fillRect/>
          </a:stretch>
        </p:blipFill>
        <p:spPr>
          <a:xfrm>
            <a:off x="8070475" y="3333675"/>
            <a:ext cx="963300" cy="963300"/>
          </a:xfrm>
          <a:prstGeom prst="rect">
            <a:avLst/>
          </a:prstGeom>
          <a:noFill/>
          <a:ln>
            <a:noFill/>
          </a:ln>
        </p:spPr>
      </p:pic>
      <p:cxnSp>
        <p:nvCxnSpPr>
          <p:cNvPr id="299" name="Google Shape;299;p28"/>
          <p:cNvCxnSpPr/>
          <p:nvPr/>
        </p:nvCxnSpPr>
        <p:spPr>
          <a:xfrm flipH="1" rot="10800000">
            <a:off x="105750" y="801163"/>
            <a:ext cx="8932500" cy="8700"/>
          </a:xfrm>
          <a:prstGeom prst="straightConnector1">
            <a:avLst/>
          </a:prstGeom>
          <a:noFill/>
          <a:ln cap="flat" cmpd="sng" w="9525">
            <a:solidFill>
              <a:schemeClr val="dk2"/>
            </a:solidFill>
            <a:prstDash val="solid"/>
            <a:round/>
            <a:headEnd len="med" w="med" type="none"/>
            <a:tailEnd len="med" w="med" type="none"/>
          </a:ln>
        </p:spPr>
      </p:cxnSp>
      <p:cxnSp>
        <p:nvCxnSpPr>
          <p:cNvPr id="300" name="Google Shape;300;p28"/>
          <p:cNvCxnSpPr/>
          <p:nvPr/>
        </p:nvCxnSpPr>
        <p:spPr>
          <a:xfrm flipH="1" rot="10800000">
            <a:off x="105750" y="1306025"/>
            <a:ext cx="8932500" cy="8700"/>
          </a:xfrm>
          <a:prstGeom prst="straightConnector1">
            <a:avLst/>
          </a:prstGeom>
          <a:noFill/>
          <a:ln cap="flat" cmpd="sng" w="9525">
            <a:solidFill>
              <a:schemeClr val="dk2"/>
            </a:solidFill>
            <a:prstDash val="solid"/>
            <a:round/>
            <a:headEnd len="med" w="med" type="none"/>
            <a:tailEnd len="med" w="med" type="none"/>
          </a:ln>
        </p:spPr>
      </p:cxnSp>
      <p:cxnSp>
        <p:nvCxnSpPr>
          <p:cNvPr id="301" name="Google Shape;301;p28"/>
          <p:cNvCxnSpPr/>
          <p:nvPr/>
        </p:nvCxnSpPr>
        <p:spPr>
          <a:xfrm flipH="1" rot="10800000">
            <a:off x="105750" y="1881175"/>
            <a:ext cx="8932500" cy="8700"/>
          </a:xfrm>
          <a:prstGeom prst="straightConnector1">
            <a:avLst/>
          </a:prstGeom>
          <a:noFill/>
          <a:ln cap="flat" cmpd="sng" w="9525">
            <a:solidFill>
              <a:schemeClr val="dk2"/>
            </a:solidFill>
            <a:prstDash val="solid"/>
            <a:round/>
            <a:headEnd len="med" w="med" type="none"/>
            <a:tailEnd len="med" w="med" type="none"/>
          </a:ln>
        </p:spPr>
      </p:cxnSp>
      <p:cxnSp>
        <p:nvCxnSpPr>
          <p:cNvPr id="302" name="Google Shape;302;p28"/>
          <p:cNvCxnSpPr/>
          <p:nvPr/>
        </p:nvCxnSpPr>
        <p:spPr>
          <a:xfrm flipH="1" rot="10800000">
            <a:off x="130138" y="2421175"/>
            <a:ext cx="8932500" cy="8700"/>
          </a:xfrm>
          <a:prstGeom prst="straightConnector1">
            <a:avLst/>
          </a:prstGeom>
          <a:noFill/>
          <a:ln cap="flat" cmpd="sng" w="38100">
            <a:solidFill>
              <a:srgbClr val="000000"/>
            </a:solidFill>
            <a:prstDash val="solid"/>
            <a:round/>
            <a:headEnd len="med" w="med" type="none"/>
            <a:tailEnd len="med" w="med" type="none"/>
          </a:ln>
        </p:spPr>
      </p:cxnSp>
      <p:sp>
        <p:nvSpPr>
          <p:cNvPr id="303" name="Google Shape;303;p28"/>
          <p:cNvSpPr txBox="1"/>
          <p:nvPr/>
        </p:nvSpPr>
        <p:spPr>
          <a:xfrm>
            <a:off x="130150" y="877375"/>
            <a:ext cx="19299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Product team</a:t>
            </a:r>
            <a:endParaRPr>
              <a:latin typeface="Nunito"/>
              <a:ea typeface="Nunito"/>
              <a:cs typeface="Nunito"/>
              <a:sym typeface="Nunito"/>
            </a:endParaRPr>
          </a:p>
        </p:txBody>
      </p:sp>
      <p:sp>
        <p:nvSpPr>
          <p:cNvPr id="304" name="Google Shape;304;p28"/>
          <p:cNvSpPr txBox="1"/>
          <p:nvPr/>
        </p:nvSpPr>
        <p:spPr>
          <a:xfrm>
            <a:off x="130150" y="1406100"/>
            <a:ext cx="16626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Nunito"/>
                <a:ea typeface="Nunito"/>
                <a:cs typeface="Nunito"/>
                <a:sym typeface="Nunito"/>
              </a:rPr>
              <a:t>Engineering team</a:t>
            </a:r>
            <a:endParaRPr b="1">
              <a:latin typeface="Nunito"/>
              <a:ea typeface="Nunito"/>
              <a:cs typeface="Nunito"/>
              <a:sym typeface="Nunito"/>
            </a:endParaRPr>
          </a:p>
        </p:txBody>
      </p:sp>
      <p:sp>
        <p:nvSpPr>
          <p:cNvPr id="305" name="Google Shape;305;p28"/>
          <p:cNvSpPr txBox="1"/>
          <p:nvPr/>
        </p:nvSpPr>
        <p:spPr>
          <a:xfrm>
            <a:off x="130150" y="1940125"/>
            <a:ext cx="1757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Eng management</a:t>
            </a:r>
            <a:endParaRPr>
              <a:latin typeface="Nunito"/>
              <a:ea typeface="Nunito"/>
              <a:cs typeface="Nunito"/>
              <a:sym typeface="Nunito"/>
            </a:endParaRPr>
          </a:p>
        </p:txBody>
      </p:sp>
      <p:sp>
        <p:nvSpPr>
          <p:cNvPr id="306" name="Google Shape;306;p28"/>
          <p:cNvSpPr txBox="1"/>
          <p:nvPr/>
        </p:nvSpPr>
        <p:spPr>
          <a:xfrm>
            <a:off x="130150" y="4066525"/>
            <a:ext cx="1757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Outputs and tools</a:t>
            </a:r>
            <a:endParaRPr>
              <a:latin typeface="Nunito"/>
              <a:ea typeface="Nunito"/>
              <a:cs typeface="Nunito"/>
              <a:sym typeface="Nunito"/>
            </a:endParaRPr>
          </a:p>
        </p:txBody>
      </p:sp>
      <p:cxnSp>
        <p:nvCxnSpPr>
          <p:cNvPr id="307" name="Google Shape;307;p28"/>
          <p:cNvCxnSpPr/>
          <p:nvPr/>
        </p:nvCxnSpPr>
        <p:spPr>
          <a:xfrm flipH="1" rot="10800000">
            <a:off x="130138" y="3640375"/>
            <a:ext cx="8932500" cy="8700"/>
          </a:xfrm>
          <a:prstGeom prst="straightConnector1">
            <a:avLst/>
          </a:prstGeom>
          <a:noFill/>
          <a:ln cap="flat" cmpd="sng" w="9525">
            <a:solidFill>
              <a:schemeClr val="dk2"/>
            </a:solidFill>
            <a:prstDash val="solid"/>
            <a:round/>
            <a:headEnd len="med" w="med" type="none"/>
            <a:tailEnd len="med" w="med" type="none"/>
          </a:ln>
        </p:spPr>
      </p:cxnSp>
      <p:sp>
        <p:nvSpPr>
          <p:cNvPr id="308" name="Google Shape;308;p28"/>
          <p:cNvSpPr txBox="1"/>
          <p:nvPr/>
        </p:nvSpPr>
        <p:spPr>
          <a:xfrm>
            <a:off x="130150" y="2798625"/>
            <a:ext cx="1757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Key interactions and discussions</a:t>
            </a:r>
            <a:endParaRPr>
              <a:latin typeface="Nunito"/>
              <a:ea typeface="Nunito"/>
              <a:cs typeface="Nunito"/>
              <a:sym typeface="Nunito"/>
            </a:endParaRPr>
          </a:p>
        </p:txBody>
      </p:sp>
      <p:sp>
        <p:nvSpPr>
          <p:cNvPr id="309" name="Google Shape;309;p28"/>
          <p:cNvSpPr/>
          <p:nvPr/>
        </p:nvSpPr>
        <p:spPr>
          <a:xfrm>
            <a:off x="1792800" y="2515450"/>
            <a:ext cx="21936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Assignment to team members</a:t>
            </a:r>
            <a:endParaRPr sz="700">
              <a:solidFill>
                <a:schemeClr val="dk1"/>
              </a:solidFill>
            </a:endParaRPr>
          </a:p>
          <a:p>
            <a:pPr indent="0" lvl="0" marL="0" rtl="0" algn="l">
              <a:spcBef>
                <a:spcPts val="0"/>
              </a:spcBef>
              <a:spcAft>
                <a:spcPts val="0"/>
              </a:spcAft>
              <a:buNone/>
            </a:pPr>
            <a:r>
              <a:rPr lang="en" sz="700">
                <a:solidFill>
                  <a:schemeClr val="dk1"/>
                </a:solidFill>
              </a:rPr>
              <a:t>Development strategy</a:t>
            </a:r>
            <a:endParaRPr sz="700">
              <a:solidFill>
                <a:schemeClr val="dk1"/>
              </a:solidFill>
            </a:endParaRPr>
          </a:p>
          <a:p>
            <a:pPr indent="0" lvl="0" marL="0" rtl="0" algn="l">
              <a:spcBef>
                <a:spcPts val="0"/>
              </a:spcBef>
              <a:spcAft>
                <a:spcPts val="0"/>
              </a:spcAft>
              <a:buNone/>
            </a:pPr>
            <a:r>
              <a:rPr lang="en" sz="700">
                <a:solidFill>
                  <a:schemeClr val="dk1"/>
                </a:solidFill>
              </a:rPr>
              <a:t>Branching approach</a:t>
            </a:r>
            <a:endParaRPr sz="700">
              <a:solidFill>
                <a:schemeClr val="dk1"/>
              </a:solidFill>
            </a:endParaRPr>
          </a:p>
          <a:p>
            <a:pPr indent="0" lvl="0" marL="0" rtl="0" algn="l">
              <a:spcBef>
                <a:spcPts val="0"/>
              </a:spcBef>
              <a:spcAft>
                <a:spcPts val="0"/>
              </a:spcAft>
              <a:buNone/>
            </a:pPr>
            <a:r>
              <a:rPr lang="en" sz="700">
                <a:solidFill>
                  <a:schemeClr val="dk1"/>
                </a:solidFill>
              </a:rPr>
              <a:t>Derisking </a:t>
            </a:r>
            <a:r>
              <a:rPr lang="en" sz="700">
                <a:solidFill>
                  <a:schemeClr val="dk1"/>
                </a:solidFill>
              </a:rPr>
              <a:t>approach</a:t>
            </a:r>
            <a:r>
              <a:rPr lang="en" sz="700">
                <a:solidFill>
                  <a:schemeClr val="dk1"/>
                </a:solidFill>
              </a:rPr>
              <a:t> for uncertain elements</a:t>
            </a:r>
            <a:endParaRPr sz="700">
              <a:solidFill>
                <a:schemeClr val="dk1"/>
              </a:solidFill>
            </a:endParaRPr>
          </a:p>
          <a:p>
            <a:pPr indent="0" lvl="0" marL="0" rtl="0" algn="l">
              <a:spcBef>
                <a:spcPts val="0"/>
              </a:spcBef>
              <a:spcAft>
                <a:spcPts val="0"/>
              </a:spcAft>
              <a:buNone/>
            </a:pPr>
            <a:r>
              <a:rPr lang="en" sz="700">
                <a:solidFill>
                  <a:schemeClr val="dk1"/>
                </a:solidFill>
              </a:rPr>
              <a:t>Key unit tests</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p:txBody>
      </p:sp>
      <p:sp>
        <p:nvSpPr>
          <p:cNvPr id="310" name="Google Shape;310;p28"/>
          <p:cNvSpPr/>
          <p:nvPr/>
        </p:nvSpPr>
        <p:spPr>
          <a:xfrm>
            <a:off x="4108500" y="2515450"/>
            <a:ext cx="13239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Pairing</a:t>
            </a:r>
            <a:endParaRPr sz="700"/>
          </a:p>
          <a:p>
            <a:pPr indent="0" lvl="0" marL="0" rtl="0" algn="l">
              <a:spcBef>
                <a:spcPts val="0"/>
              </a:spcBef>
              <a:spcAft>
                <a:spcPts val="0"/>
              </a:spcAft>
              <a:buNone/>
            </a:pPr>
            <a:r>
              <a:rPr lang="en" sz="700"/>
              <a:t>Peer review</a:t>
            </a:r>
            <a:endParaRPr sz="700"/>
          </a:p>
          <a:p>
            <a:pPr indent="0" lvl="0" marL="0" rtl="0" algn="l">
              <a:spcBef>
                <a:spcPts val="0"/>
              </a:spcBef>
              <a:spcAft>
                <a:spcPts val="0"/>
              </a:spcAft>
              <a:buNone/>
            </a:pPr>
            <a:r>
              <a:rPr lang="en" sz="700"/>
              <a:t>Unit testing</a:t>
            </a:r>
            <a:endParaRPr sz="700"/>
          </a:p>
          <a:p>
            <a:pPr indent="0" lvl="0" marL="0" rtl="0" algn="l">
              <a:spcBef>
                <a:spcPts val="0"/>
              </a:spcBef>
              <a:spcAft>
                <a:spcPts val="0"/>
              </a:spcAft>
              <a:buNone/>
            </a:pPr>
            <a:r>
              <a:rPr lang="en" sz="700"/>
              <a:t>Story testing</a:t>
            </a:r>
            <a:endParaRPr sz="700"/>
          </a:p>
          <a:p>
            <a:pPr indent="0" lvl="0" marL="0" rtl="0" algn="l">
              <a:spcBef>
                <a:spcPts val="0"/>
              </a:spcBef>
              <a:spcAft>
                <a:spcPts val="0"/>
              </a:spcAft>
              <a:buNone/>
            </a:pPr>
            <a:r>
              <a:rPr lang="en" sz="700"/>
              <a:t>Acceptance clarifications with QA by developers</a:t>
            </a:r>
            <a:endParaRPr sz="700"/>
          </a:p>
        </p:txBody>
      </p:sp>
      <p:sp>
        <p:nvSpPr>
          <p:cNvPr id="311" name="Google Shape;311;p28"/>
          <p:cNvSpPr/>
          <p:nvPr/>
        </p:nvSpPr>
        <p:spPr>
          <a:xfrm>
            <a:off x="7701625" y="2515450"/>
            <a:ext cx="10293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Verification of test outcomes </a:t>
            </a:r>
            <a:endParaRPr sz="700">
              <a:solidFill>
                <a:schemeClr val="dk1"/>
              </a:solidFill>
            </a:endParaRPr>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p:txBody>
      </p:sp>
      <p:sp>
        <p:nvSpPr>
          <p:cNvPr id="312" name="Google Shape;312;p28"/>
          <p:cNvSpPr/>
          <p:nvPr/>
        </p:nvSpPr>
        <p:spPr>
          <a:xfrm>
            <a:off x="5970950" y="2515450"/>
            <a:ext cx="10293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Merging constraints</a:t>
            </a:r>
            <a:endParaRPr sz="700">
              <a:solidFill>
                <a:schemeClr val="dk1"/>
              </a:solidFill>
            </a:endParaRPr>
          </a:p>
          <a:p>
            <a:pPr indent="0" lvl="0" marL="0" rtl="0" algn="l">
              <a:spcBef>
                <a:spcPts val="0"/>
              </a:spcBef>
              <a:spcAft>
                <a:spcPts val="0"/>
              </a:spcAft>
              <a:buNone/>
            </a:pPr>
            <a:r>
              <a:rPr lang="en" sz="700">
                <a:solidFill>
                  <a:schemeClr val="dk1"/>
                </a:solidFill>
              </a:rPr>
              <a:t>Integration testing</a:t>
            </a:r>
            <a:endParaRPr sz="700">
              <a:solidFill>
                <a:schemeClr val="dk1"/>
              </a:solidFill>
            </a:endParaRPr>
          </a:p>
          <a:p>
            <a:pPr indent="0" lvl="0" marL="0" rtl="0" algn="l">
              <a:spcBef>
                <a:spcPts val="0"/>
              </a:spcBef>
              <a:spcAft>
                <a:spcPts val="0"/>
              </a:spcAft>
              <a:buClr>
                <a:schemeClr val="dk1"/>
              </a:buClr>
              <a:buSzPts val="1100"/>
              <a:buFont typeface="Arial"/>
              <a:buNone/>
            </a:pPr>
            <a:r>
              <a:rPr lang="en" sz="700">
                <a:solidFill>
                  <a:schemeClr val="dk1"/>
                </a:solidFill>
              </a:rPr>
              <a:t>Acceptance testing</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9"/>
          <p:cNvSpPr txBox="1"/>
          <p:nvPr>
            <p:ph type="title"/>
          </p:nvPr>
        </p:nvSpPr>
        <p:spPr>
          <a:xfrm>
            <a:off x="5055394" y="2253815"/>
            <a:ext cx="3822000" cy="559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Software releases</a:t>
            </a:r>
            <a:endParaRPr/>
          </a:p>
        </p:txBody>
      </p:sp>
      <p:sp>
        <p:nvSpPr>
          <p:cNvPr id="318" name="Google Shape;318;p29"/>
          <p:cNvSpPr txBox="1"/>
          <p:nvPr>
            <p:ph idx="1" type="subTitle"/>
          </p:nvPr>
        </p:nvSpPr>
        <p:spPr>
          <a:xfrm>
            <a:off x="5055393" y="2859727"/>
            <a:ext cx="3822000" cy="559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Planning and execution management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0"/>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Release planning</a:t>
            </a:r>
            <a:endParaRPr/>
          </a:p>
        </p:txBody>
      </p:sp>
      <p:pic>
        <p:nvPicPr>
          <p:cNvPr id="324" name="Google Shape;324;p30"/>
          <p:cNvPicPr preferRelativeResize="0"/>
          <p:nvPr/>
        </p:nvPicPr>
        <p:blipFill>
          <a:blip r:embed="rId3">
            <a:alphaModFix/>
          </a:blip>
          <a:stretch>
            <a:fillRect/>
          </a:stretch>
        </p:blipFill>
        <p:spPr>
          <a:xfrm>
            <a:off x="2419550" y="3730437"/>
            <a:ext cx="507600" cy="699854"/>
          </a:xfrm>
          <a:prstGeom prst="rect">
            <a:avLst/>
          </a:prstGeom>
          <a:noFill/>
          <a:ln>
            <a:noFill/>
          </a:ln>
        </p:spPr>
      </p:pic>
      <p:cxnSp>
        <p:nvCxnSpPr>
          <p:cNvPr id="325" name="Google Shape;325;p30"/>
          <p:cNvCxnSpPr/>
          <p:nvPr/>
        </p:nvCxnSpPr>
        <p:spPr>
          <a:xfrm>
            <a:off x="3831375" y="794096"/>
            <a:ext cx="0" cy="3912000"/>
          </a:xfrm>
          <a:prstGeom prst="straightConnector1">
            <a:avLst/>
          </a:prstGeom>
          <a:noFill/>
          <a:ln cap="flat" cmpd="sng" w="9525">
            <a:solidFill>
              <a:schemeClr val="dk2"/>
            </a:solidFill>
            <a:prstDash val="lgDash"/>
            <a:round/>
            <a:headEnd len="med" w="med" type="none"/>
            <a:tailEnd len="med" w="med" type="none"/>
          </a:ln>
        </p:spPr>
      </p:cxnSp>
      <p:cxnSp>
        <p:nvCxnSpPr>
          <p:cNvPr id="326" name="Google Shape;326;p30"/>
          <p:cNvCxnSpPr/>
          <p:nvPr/>
        </p:nvCxnSpPr>
        <p:spPr>
          <a:xfrm>
            <a:off x="5345825" y="735125"/>
            <a:ext cx="0" cy="3912000"/>
          </a:xfrm>
          <a:prstGeom prst="straightConnector1">
            <a:avLst/>
          </a:prstGeom>
          <a:noFill/>
          <a:ln cap="flat" cmpd="sng" w="9525">
            <a:solidFill>
              <a:schemeClr val="dk2"/>
            </a:solidFill>
            <a:prstDash val="lgDash"/>
            <a:round/>
            <a:headEnd len="med" w="med" type="none"/>
            <a:tailEnd len="med" w="med" type="none"/>
          </a:ln>
        </p:spPr>
      </p:cxnSp>
      <p:sp>
        <p:nvSpPr>
          <p:cNvPr id="327" name="Google Shape;327;p30"/>
          <p:cNvSpPr/>
          <p:nvPr/>
        </p:nvSpPr>
        <p:spPr>
          <a:xfrm>
            <a:off x="2510550" y="4449000"/>
            <a:ext cx="1149900" cy="43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Scoping</a:t>
            </a:r>
            <a:endParaRPr b="1" sz="1000"/>
          </a:p>
        </p:txBody>
      </p:sp>
      <p:sp>
        <p:nvSpPr>
          <p:cNvPr id="328" name="Google Shape;328;p30"/>
          <p:cNvSpPr/>
          <p:nvPr/>
        </p:nvSpPr>
        <p:spPr>
          <a:xfrm>
            <a:off x="4004350" y="4449000"/>
            <a:ext cx="1272000" cy="43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Handover</a:t>
            </a:r>
            <a:endParaRPr b="1" sz="1000"/>
          </a:p>
        </p:txBody>
      </p:sp>
      <p:sp>
        <p:nvSpPr>
          <p:cNvPr id="329" name="Google Shape;329;p30"/>
          <p:cNvSpPr/>
          <p:nvPr/>
        </p:nvSpPr>
        <p:spPr>
          <a:xfrm>
            <a:off x="5593425" y="4449000"/>
            <a:ext cx="1149900" cy="43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Delivery</a:t>
            </a:r>
            <a:endParaRPr b="1" sz="1000"/>
          </a:p>
        </p:txBody>
      </p:sp>
      <p:pic>
        <p:nvPicPr>
          <p:cNvPr id="330" name="Google Shape;330;p30"/>
          <p:cNvPicPr preferRelativeResize="0"/>
          <p:nvPr/>
        </p:nvPicPr>
        <p:blipFill>
          <a:blip r:embed="rId3">
            <a:alphaModFix/>
          </a:blip>
          <a:stretch>
            <a:fillRect/>
          </a:stretch>
        </p:blipFill>
        <p:spPr>
          <a:xfrm>
            <a:off x="4005538" y="3730437"/>
            <a:ext cx="507600" cy="699854"/>
          </a:xfrm>
          <a:prstGeom prst="rect">
            <a:avLst/>
          </a:prstGeom>
          <a:noFill/>
          <a:ln>
            <a:noFill/>
          </a:ln>
        </p:spPr>
      </p:pic>
      <p:pic>
        <p:nvPicPr>
          <p:cNvPr id="331" name="Google Shape;331;p30"/>
          <p:cNvPicPr preferRelativeResize="0"/>
          <p:nvPr/>
        </p:nvPicPr>
        <p:blipFill>
          <a:blip r:embed="rId3">
            <a:alphaModFix/>
          </a:blip>
          <a:stretch>
            <a:fillRect/>
          </a:stretch>
        </p:blipFill>
        <p:spPr>
          <a:xfrm>
            <a:off x="5617988" y="3806631"/>
            <a:ext cx="507600" cy="699854"/>
          </a:xfrm>
          <a:prstGeom prst="rect">
            <a:avLst/>
          </a:prstGeom>
          <a:noFill/>
          <a:ln>
            <a:noFill/>
          </a:ln>
        </p:spPr>
      </p:pic>
      <p:pic>
        <p:nvPicPr>
          <p:cNvPr id="332" name="Google Shape;332;p30"/>
          <p:cNvPicPr preferRelativeResize="0"/>
          <p:nvPr/>
        </p:nvPicPr>
        <p:blipFill>
          <a:blip r:embed="rId4">
            <a:alphaModFix/>
          </a:blip>
          <a:stretch>
            <a:fillRect/>
          </a:stretch>
        </p:blipFill>
        <p:spPr>
          <a:xfrm>
            <a:off x="6271700" y="3827044"/>
            <a:ext cx="477975" cy="659028"/>
          </a:xfrm>
          <a:prstGeom prst="rect">
            <a:avLst/>
          </a:prstGeom>
          <a:noFill/>
          <a:ln>
            <a:noFill/>
          </a:ln>
        </p:spPr>
      </p:pic>
      <p:cxnSp>
        <p:nvCxnSpPr>
          <p:cNvPr id="333" name="Google Shape;333;p30"/>
          <p:cNvCxnSpPr/>
          <p:nvPr/>
        </p:nvCxnSpPr>
        <p:spPr>
          <a:xfrm flipH="1" rot="10800000">
            <a:off x="105750" y="801163"/>
            <a:ext cx="8932500" cy="8700"/>
          </a:xfrm>
          <a:prstGeom prst="straightConnector1">
            <a:avLst/>
          </a:prstGeom>
          <a:noFill/>
          <a:ln cap="flat" cmpd="sng" w="9525">
            <a:solidFill>
              <a:schemeClr val="dk2"/>
            </a:solidFill>
            <a:prstDash val="solid"/>
            <a:round/>
            <a:headEnd len="med" w="med" type="none"/>
            <a:tailEnd len="med" w="med" type="none"/>
          </a:ln>
        </p:spPr>
      </p:cxnSp>
      <p:cxnSp>
        <p:nvCxnSpPr>
          <p:cNvPr id="334" name="Google Shape;334;p30"/>
          <p:cNvCxnSpPr/>
          <p:nvPr/>
        </p:nvCxnSpPr>
        <p:spPr>
          <a:xfrm flipH="1" rot="10800000">
            <a:off x="105750" y="1306025"/>
            <a:ext cx="8932500" cy="8700"/>
          </a:xfrm>
          <a:prstGeom prst="straightConnector1">
            <a:avLst/>
          </a:prstGeom>
          <a:noFill/>
          <a:ln cap="flat" cmpd="sng" w="9525">
            <a:solidFill>
              <a:schemeClr val="dk2"/>
            </a:solidFill>
            <a:prstDash val="solid"/>
            <a:round/>
            <a:headEnd len="med" w="med" type="none"/>
            <a:tailEnd len="med" w="med" type="none"/>
          </a:ln>
        </p:spPr>
      </p:cxnSp>
      <p:cxnSp>
        <p:nvCxnSpPr>
          <p:cNvPr id="335" name="Google Shape;335;p30"/>
          <p:cNvCxnSpPr/>
          <p:nvPr/>
        </p:nvCxnSpPr>
        <p:spPr>
          <a:xfrm flipH="1" rot="10800000">
            <a:off x="105750" y="1881175"/>
            <a:ext cx="8932500" cy="8700"/>
          </a:xfrm>
          <a:prstGeom prst="straightConnector1">
            <a:avLst/>
          </a:prstGeom>
          <a:noFill/>
          <a:ln cap="flat" cmpd="sng" w="9525">
            <a:solidFill>
              <a:schemeClr val="dk2"/>
            </a:solidFill>
            <a:prstDash val="solid"/>
            <a:round/>
            <a:headEnd len="med" w="med" type="none"/>
            <a:tailEnd len="med" w="med" type="none"/>
          </a:ln>
        </p:spPr>
      </p:cxnSp>
      <p:cxnSp>
        <p:nvCxnSpPr>
          <p:cNvPr id="336" name="Google Shape;336;p30"/>
          <p:cNvCxnSpPr/>
          <p:nvPr/>
        </p:nvCxnSpPr>
        <p:spPr>
          <a:xfrm flipH="1" rot="10800000">
            <a:off x="130138" y="2421175"/>
            <a:ext cx="8932500" cy="8700"/>
          </a:xfrm>
          <a:prstGeom prst="straightConnector1">
            <a:avLst/>
          </a:prstGeom>
          <a:noFill/>
          <a:ln cap="flat" cmpd="sng" w="38100">
            <a:solidFill>
              <a:srgbClr val="000000"/>
            </a:solidFill>
            <a:prstDash val="solid"/>
            <a:round/>
            <a:headEnd len="med" w="med" type="none"/>
            <a:tailEnd len="med" w="med" type="none"/>
          </a:ln>
        </p:spPr>
      </p:cxnSp>
      <p:sp>
        <p:nvSpPr>
          <p:cNvPr id="337" name="Google Shape;337;p30"/>
          <p:cNvSpPr txBox="1"/>
          <p:nvPr/>
        </p:nvSpPr>
        <p:spPr>
          <a:xfrm>
            <a:off x="130150" y="877375"/>
            <a:ext cx="19299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Eng team (incl QA)</a:t>
            </a:r>
            <a:endParaRPr>
              <a:latin typeface="Nunito"/>
              <a:ea typeface="Nunito"/>
              <a:cs typeface="Nunito"/>
              <a:sym typeface="Nunito"/>
            </a:endParaRPr>
          </a:p>
        </p:txBody>
      </p:sp>
      <p:sp>
        <p:nvSpPr>
          <p:cNvPr id="338" name="Google Shape;338;p30"/>
          <p:cNvSpPr txBox="1"/>
          <p:nvPr/>
        </p:nvSpPr>
        <p:spPr>
          <a:xfrm>
            <a:off x="130150" y="1406100"/>
            <a:ext cx="14403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Nunito"/>
                <a:ea typeface="Nunito"/>
                <a:cs typeface="Nunito"/>
                <a:sym typeface="Nunito"/>
              </a:rPr>
              <a:t>Product team</a:t>
            </a:r>
            <a:endParaRPr b="1">
              <a:latin typeface="Nunito"/>
              <a:ea typeface="Nunito"/>
              <a:cs typeface="Nunito"/>
              <a:sym typeface="Nunito"/>
            </a:endParaRPr>
          </a:p>
        </p:txBody>
      </p:sp>
      <p:sp>
        <p:nvSpPr>
          <p:cNvPr id="339" name="Google Shape;339;p30"/>
          <p:cNvSpPr txBox="1"/>
          <p:nvPr/>
        </p:nvSpPr>
        <p:spPr>
          <a:xfrm>
            <a:off x="130150" y="1940125"/>
            <a:ext cx="1757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Stakeholders</a:t>
            </a:r>
            <a:endParaRPr>
              <a:latin typeface="Nunito"/>
              <a:ea typeface="Nunito"/>
              <a:cs typeface="Nunito"/>
              <a:sym typeface="Nunito"/>
            </a:endParaRPr>
          </a:p>
        </p:txBody>
      </p:sp>
      <p:sp>
        <p:nvSpPr>
          <p:cNvPr id="340" name="Google Shape;340;p30"/>
          <p:cNvSpPr txBox="1"/>
          <p:nvPr/>
        </p:nvSpPr>
        <p:spPr>
          <a:xfrm>
            <a:off x="130150" y="4066525"/>
            <a:ext cx="1757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Outputs and tools</a:t>
            </a:r>
            <a:endParaRPr>
              <a:latin typeface="Nunito"/>
              <a:ea typeface="Nunito"/>
              <a:cs typeface="Nunito"/>
              <a:sym typeface="Nunito"/>
            </a:endParaRPr>
          </a:p>
        </p:txBody>
      </p:sp>
      <p:cxnSp>
        <p:nvCxnSpPr>
          <p:cNvPr id="341" name="Google Shape;341;p30"/>
          <p:cNvCxnSpPr/>
          <p:nvPr/>
        </p:nvCxnSpPr>
        <p:spPr>
          <a:xfrm flipH="1" rot="10800000">
            <a:off x="130138" y="3640375"/>
            <a:ext cx="8932500" cy="8700"/>
          </a:xfrm>
          <a:prstGeom prst="straightConnector1">
            <a:avLst/>
          </a:prstGeom>
          <a:noFill/>
          <a:ln cap="flat" cmpd="sng" w="9525">
            <a:solidFill>
              <a:schemeClr val="dk2"/>
            </a:solidFill>
            <a:prstDash val="solid"/>
            <a:round/>
            <a:headEnd len="med" w="med" type="none"/>
            <a:tailEnd len="med" w="med" type="none"/>
          </a:ln>
        </p:spPr>
      </p:cxnSp>
      <p:sp>
        <p:nvSpPr>
          <p:cNvPr id="342" name="Google Shape;342;p30"/>
          <p:cNvSpPr txBox="1"/>
          <p:nvPr/>
        </p:nvSpPr>
        <p:spPr>
          <a:xfrm>
            <a:off x="130150" y="2798625"/>
            <a:ext cx="1757400" cy="4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Key interactions and discussions</a:t>
            </a:r>
            <a:endParaRPr>
              <a:latin typeface="Nunito"/>
              <a:ea typeface="Nunito"/>
              <a:cs typeface="Nunito"/>
              <a:sym typeface="Nunito"/>
            </a:endParaRPr>
          </a:p>
        </p:txBody>
      </p:sp>
      <p:sp>
        <p:nvSpPr>
          <p:cNvPr id="343" name="Google Shape;343;p30"/>
          <p:cNvSpPr/>
          <p:nvPr/>
        </p:nvSpPr>
        <p:spPr>
          <a:xfrm>
            <a:off x="2510650" y="2497375"/>
            <a:ext cx="12105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Operations affected</a:t>
            </a:r>
            <a:endParaRPr sz="700"/>
          </a:p>
          <a:p>
            <a:pPr indent="0" lvl="0" marL="0" rtl="0" algn="l">
              <a:spcBef>
                <a:spcPts val="0"/>
              </a:spcBef>
              <a:spcAft>
                <a:spcPts val="0"/>
              </a:spcAft>
              <a:buNone/>
            </a:pPr>
            <a:r>
              <a:rPr lang="en" sz="700"/>
              <a:t>Key people to be informed</a:t>
            </a:r>
            <a:endParaRPr sz="700"/>
          </a:p>
          <a:p>
            <a:pPr indent="0" lvl="0" marL="0" rtl="0" algn="l">
              <a:spcBef>
                <a:spcPts val="0"/>
              </a:spcBef>
              <a:spcAft>
                <a:spcPts val="0"/>
              </a:spcAft>
              <a:buNone/>
            </a:pPr>
            <a:r>
              <a:rPr lang="en" sz="700"/>
              <a:t>Training material needed</a:t>
            </a:r>
            <a:endParaRPr sz="700"/>
          </a:p>
          <a:p>
            <a:pPr indent="0" lvl="0" marL="0" rtl="0" algn="l">
              <a:spcBef>
                <a:spcPts val="0"/>
              </a:spcBef>
              <a:spcAft>
                <a:spcPts val="0"/>
              </a:spcAft>
              <a:buNone/>
            </a:pPr>
            <a:r>
              <a:rPr lang="en" sz="700"/>
              <a:t>Conflicts arising</a:t>
            </a:r>
            <a:endParaRPr sz="700"/>
          </a:p>
          <a:p>
            <a:pPr indent="0" lvl="0" marL="0" rtl="0" algn="l">
              <a:spcBef>
                <a:spcPts val="0"/>
              </a:spcBef>
              <a:spcAft>
                <a:spcPts val="0"/>
              </a:spcAft>
              <a:buNone/>
            </a:pPr>
            <a:r>
              <a:rPr lang="en" sz="700"/>
              <a:t>Adoptino planning</a:t>
            </a:r>
            <a:endParaRPr sz="700"/>
          </a:p>
          <a:p>
            <a:pPr indent="0" lvl="0" marL="0" rtl="0" algn="l">
              <a:spcBef>
                <a:spcPts val="0"/>
              </a:spcBef>
              <a:spcAft>
                <a:spcPts val="0"/>
              </a:spcAft>
              <a:buNone/>
            </a:pPr>
            <a:r>
              <a:t/>
            </a:r>
            <a:endParaRPr sz="700"/>
          </a:p>
        </p:txBody>
      </p:sp>
      <p:sp>
        <p:nvSpPr>
          <p:cNvPr id="344" name="Google Shape;344;p30"/>
          <p:cNvSpPr/>
          <p:nvPr/>
        </p:nvSpPr>
        <p:spPr>
          <a:xfrm>
            <a:off x="3983350" y="2497375"/>
            <a:ext cx="12105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Implications from design</a:t>
            </a:r>
            <a:endParaRPr sz="700"/>
          </a:p>
          <a:p>
            <a:pPr indent="0" lvl="0" marL="0" rtl="0" algn="l">
              <a:spcBef>
                <a:spcPts val="0"/>
              </a:spcBef>
              <a:spcAft>
                <a:spcPts val="0"/>
              </a:spcAft>
              <a:buNone/>
            </a:pPr>
            <a:r>
              <a:rPr lang="en" sz="700"/>
              <a:t>Confirm acceptance criteria cover scope</a:t>
            </a:r>
            <a:endParaRPr sz="700"/>
          </a:p>
          <a:p>
            <a:pPr indent="0" lvl="0" marL="0" rtl="0" algn="l">
              <a:spcBef>
                <a:spcPts val="0"/>
              </a:spcBef>
              <a:spcAft>
                <a:spcPts val="0"/>
              </a:spcAft>
              <a:buNone/>
            </a:pPr>
            <a:r>
              <a:rPr lang="en" sz="700"/>
              <a:t>Discuss delivery risks</a:t>
            </a:r>
            <a:endParaRPr sz="700"/>
          </a:p>
          <a:p>
            <a:pPr indent="0" lvl="0" marL="0" rtl="0" algn="l">
              <a:spcBef>
                <a:spcPts val="0"/>
              </a:spcBef>
              <a:spcAft>
                <a:spcPts val="0"/>
              </a:spcAft>
              <a:buNone/>
            </a:pPr>
            <a:r>
              <a:t/>
            </a:r>
            <a:endParaRPr sz="700"/>
          </a:p>
        </p:txBody>
      </p:sp>
      <p:sp>
        <p:nvSpPr>
          <p:cNvPr id="345" name="Google Shape;345;p30"/>
          <p:cNvSpPr/>
          <p:nvPr/>
        </p:nvSpPr>
        <p:spPr>
          <a:xfrm>
            <a:off x="5593425" y="2497375"/>
            <a:ext cx="12105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Agree and give demos</a:t>
            </a:r>
            <a:endParaRPr sz="700"/>
          </a:p>
          <a:p>
            <a:pPr indent="0" lvl="0" marL="0" rtl="0" algn="l">
              <a:spcBef>
                <a:spcPts val="0"/>
              </a:spcBef>
              <a:spcAft>
                <a:spcPts val="0"/>
              </a:spcAft>
              <a:buNone/>
            </a:pPr>
            <a:r>
              <a:rPr lang="en" sz="700"/>
              <a:t>Draft release notes </a:t>
            </a:r>
            <a:endParaRPr sz="700"/>
          </a:p>
          <a:p>
            <a:pPr indent="0" lvl="0" marL="0" rtl="0" algn="l">
              <a:spcBef>
                <a:spcPts val="0"/>
              </a:spcBef>
              <a:spcAft>
                <a:spcPts val="0"/>
              </a:spcAft>
              <a:buNone/>
            </a:pPr>
            <a:r>
              <a:rPr lang="en" sz="700"/>
              <a:t>Key regression tests Prepare training material Train trainers</a:t>
            </a:r>
            <a:endParaRPr sz="700"/>
          </a:p>
          <a:p>
            <a:pPr indent="0" lvl="0" marL="0" rtl="0" algn="l">
              <a:spcBef>
                <a:spcPts val="0"/>
              </a:spcBef>
              <a:spcAft>
                <a:spcPts val="0"/>
              </a:spcAft>
              <a:buNone/>
            </a:pPr>
            <a:r>
              <a:t/>
            </a:r>
            <a:endParaRPr sz="700"/>
          </a:p>
        </p:txBody>
      </p:sp>
      <p:cxnSp>
        <p:nvCxnSpPr>
          <p:cNvPr id="346" name="Google Shape;346;p30"/>
          <p:cNvCxnSpPr/>
          <p:nvPr/>
        </p:nvCxnSpPr>
        <p:spPr>
          <a:xfrm>
            <a:off x="7366225" y="735125"/>
            <a:ext cx="0" cy="3912000"/>
          </a:xfrm>
          <a:prstGeom prst="straightConnector1">
            <a:avLst/>
          </a:prstGeom>
          <a:noFill/>
          <a:ln cap="flat" cmpd="sng" w="9525">
            <a:solidFill>
              <a:schemeClr val="dk2"/>
            </a:solidFill>
            <a:prstDash val="lgDash"/>
            <a:round/>
            <a:headEnd len="med" w="med" type="none"/>
            <a:tailEnd len="med" w="med" type="none"/>
          </a:ln>
        </p:spPr>
      </p:cxnSp>
      <p:sp>
        <p:nvSpPr>
          <p:cNvPr id="347" name="Google Shape;347;p30"/>
          <p:cNvSpPr/>
          <p:nvPr/>
        </p:nvSpPr>
        <p:spPr>
          <a:xfrm>
            <a:off x="7523100" y="1424875"/>
            <a:ext cx="1320000" cy="8202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Ensure the features are delivering intended value</a:t>
            </a:r>
            <a:endParaRPr sz="1000"/>
          </a:p>
        </p:txBody>
      </p:sp>
      <p:sp>
        <p:nvSpPr>
          <p:cNvPr id="348" name="Google Shape;348;p30"/>
          <p:cNvSpPr/>
          <p:nvPr/>
        </p:nvSpPr>
        <p:spPr>
          <a:xfrm>
            <a:off x="7562000" y="4449000"/>
            <a:ext cx="1149900" cy="43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Adoption follow ups</a:t>
            </a:r>
            <a:endParaRPr b="1" sz="1000"/>
          </a:p>
        </p:txBody>
      </p:sp>
      <p:sp>
        <p:nvSpPr>
          <p:cNvPr id="349" name="Google Shape;349;p30"/>
          <p:cNvSpPr/>
          <p:nvPr/>
        </p:nvSpPr>
        <p:spPr>
          <a:xfrm>
            <a:off x="5500850" y="1002613"/>
            <a:ext cx="1708500" cy="10725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Focus on tactical steps in preparation for release</a:t>
            </a:r>
            <a:endParaRPr sz="1000"/>
          </a:p>
        </p:txBody>
      </p:sp>
      <p:sp>
        <p:nvSpPr>
          <p:cNvPr id="350" name="Google Shape;350;p30"/>
          <p:cNvSpPr/>
          <p:nvPr/>
        </p:nvSpPr>
        <p:spPr>
          <a:xfrm>
            <a:off x="2538950" y="1490102"/>
            <a:ext cx="1149900" cy="7557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Discuss and agree key release concern areas</a:t>
            </a:r>
            <a:endParaRPr sz="1000"/>
          </a:p>
        </p:txBody>
      </p:sp>
      <p:sp>
        <p:nvSpPr>
          <p:cNvPr id="351" name="Google Shape;351;p30"/>
          <p:cNvSpPr/>
          <p:nvPr/>
        </p:nvSpPr>
        <p:spPr>
          <a:xfrm>
            <a:off x="3973900" y="1173900"/>
            <a:ext cx="1229400" cy="820200"/>
          </a:xfrm>
          <a:prstGeom prst="flowChartAlternateProcess">
            <a:avLst/>
          </a:prstGeom>
          <a:solidFill>
            <a:srgbClr val="FCE5CD">
              <a:alpha val="81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00"/>
              <a:t>Update and refine release concerns</a:t>
            </a:r>
            <a:endParaRPr sz="1000"/>
          </a:p>
        </p:txBody>
      </p:sp>
      <p:sp>
        <p:nvSpPr>
          <p:cNvPr id="352" name="Google Shape;352;p30"/>
          <p:cNvSpPr/>
          <p:nvPr/>
        </p:nvSpPr>
        <p:spPr>
          <a:xfrm>
            <a:off x="7577850" y="2497375"/>
            <a:ext cx="1210500" cy="9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Initial functionality checks</a:t>
            </a:r>
            <a:endParaRPr sz="700"/>
          </a:p>
          <a:p>
            <a:pPr indent="0" lvl="0" marL="0" rtl="0" algn="l">
              <a:spcBef>
                <a:spcPts val="0"/>
              </a:spcBef>
              <a:spcAft>
                <a:spcPts val="0"/>
              </a:spcAft>
              <a:buNone/>
            </a:pPr>
            <a:r>
              <a:rPr lang="en" sz="700"/>
              <a:t>Periodic follow-ups</a:t>
            </a:r>
            <a:endParaRPr sz="700"/>
          </a:p>
          <a:p>
            <a:pPr indent="0" lvl="0" marL="0" rtl="0" algn="l">
              <a:spcBef>
                <a:spcPts val="0"/>
              </a:spcBef>
              <a:spcAft>
                <a:spcPts val="0"/>
              </a:spcAft>
              <a:buNone/>
            </a:pPr>
            <a:r>
              <a:rPr lang="en" sz="700"/>
              <a:t>Document follow-on requirements </a:t>
            </a:r>
            <a:endParaRPr sz="700"/>
          </a:p>
          <a:p>
            <a:pPr indent="0" lvl="0" marL="0" rtl="0" algn="l">
              <a:spcBef>
                <a:spcPts val="0"/>
              </a:spcBef>
              <a:spcAft>
                <a:spcPts val="0"/>
              </a:spcAft>
              <a:buNone/>
            </a:pPr>
            <a:r>
              <a:rPr lang="en" sz="700"/>
              <a:t>Adoption feedback</a:t>
            </a:r>
            <a:endParaRPr sz="700"/>
          </a:p>
          <a:p>
            <a:pPr indent="0" lvl="0" marL="0" rtl="0" algn="l">
              <a:spcBef>
                <a:spcPts val="0"/>
              </a:spcBef>
              <a:spcAft>
                <a:spcPts val="0"/>
              </a:spcAft>
              <a:buNone/>
            </a:pPr>
            <a:r>
              <a:t/>
            </a:r>
            <a:endParaRPr sz="700"/>
          </a:p>
        </p:txBody>
      </p:sp>
      <p:pic>
        <p:nvPicPr>
          <p:cNvPr id="353" name="Google Shape;353;p30"/>
          <p:cNvPicPr preferRelativeResize="0"/>
          <p:nvPr/>
        </p:nvPicPr>
        <p:blipFill>
          <a:blip r:embed="rId5">
            <a:alphaModFix/>
          </a:blip>
          <a:stretch>
            <a:fillRect/>
          </a:stretch>
        </p:blipFill>
        <p:spPr>
          <a:xfrm>
            <a:off x="7912225" y="3878100"/>
            <a:ext cx="419275" cy="556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KOKO Corporate PowerPoint template_vF -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